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Arial MT Pro" panose="020B0604020202020204" charset="0"/>
      <p:regular r:id="rId13"/>
    </p:embeddedFont>
    <p:embeddedFont>
      <p:font typeface="Arial MT Pro Bold" panose="020B0604020202020204" charset="0"/>
      <p:regular r:id="rId14"/>
    </p:embeddedFont>
    <p:embeddedFont>
      <p:font typeface="Calibri" panose="020F0502020204030204" pitchFamily="34" charset="0"/>
      <p:regular r:id="rId15"/>
      <p:bold r:id="rId16"/>
      <p:italic r:id="rId17"/>
      <p:boldItalic r:id="rId18"/>
    </p:embeddedFont>
    <p:embeddedFont>
      <p:font typeface="Canva Sans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autoAdjust="0"/>
    <p:restoredTop sz="94206" autoAdjust="0"/>
  </p:normalViewPr>
  <p:slideViewPr>
    <p:cSldViewPr>
      <p:cViewPr varScale="1">
        <p:scale>
          <a:sx n="46" d="100"/>
          <a:sy n="46" d="100"/>
        </p:scale>
        <p:origin x="3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userId="69064688139f1c67" providerId="LiveId" clId="{2DFFF98E-814E-473D-A89C-D45AEF594586}"/>
    <pc:docChg chg="custSel modSld">
      <pc:chgData name="" userId="69064688139f1c67" providerId="LiveId" clId="{2DFFF98E-814E-473D-A89C-D45AEF594586}" dt="2025-12-01T05:25:40.821" v="248" actId="20577"/>
      <pc:docMkLst>
        <pc:docMk/>
      </pc:docMkLst>
      <pc:sldChg chg="delSp modSp">
        <pc:chgData name="" userId="69064688139f1c67" providerId="LiveId" clId="{2DFFF98E-814E-473D-A89C-D45AEF594586}" dt="2025-11-30T02:42:00.026" v="58" actId="1076"/>
        <pc:sldMkLst>
          <pc:docMk/>
          <pc:sldMk cId="0" sldId="256"/>
        </pc:sldMkLst>
        <pc:spChg chg="mod">
          <ac:chgData name="" userId="69064688139f1c67" providerId="LiveId" clId="{2DFFF98E-814E-473D-A89C-D45AEF594586}" dt="2025-11-30T02:41:51.184" v="55" actId="1076"/>
          <ac:spMkLst>
            <pc:docMk/>
            <pc:sldMk cId="0" sldId="256"/>
            <ac:spMk id="15" creationId="{00000000-0000-0000-0000-000000000000}"/>
          </ac:spMkLst>
        </pc:spChg>
        <pc:spChg chg="del mod">
          <ac:chgData name="" userId="69064688139f1c67" providerId="LiveId" clId="{2DFFF98E-814E-473D-A89C-D45AEF594586}" dt="2025-11-30T02:41:55.078" v="57" actId="478"/>
          <ac:spMkLst>
            <pc:docMk/>
            <pc:sldMk cId="0" sldId="256"/>
            <ac:spMk id="16" creationId="{00000000-0000-0000-0000-000000000000}"/>
          </ac:spMkLst>
        </pc:spChg>
        <pc:spChg chg="mod">
          <ac:chgData name="" userId="69064688139f1c67" providerId="LiveId" clId="{2DFFF98E-814E-473D-A89C-D45AEF594586}" dt="2025-11-30T02:42:00.026" v="58" actId="1076"/>
          <ac:spMkLst>
            <pc:docMk/>
            <pc:sldMk cId="0" sldId="256"/>
            <ac:spMk id="17" creationId="{00000000-0000-0000-0000-000000000000}"/>
          </ac:spMkLst>
        </pc:spChg>
        <pc:grpChg chg="del">
          <ac:chgData name="" userId="69064688139f1c67" providerId="LiveId" clId="{2DFFF98E-814E-473D-A89C-D45AEF594586}" dt="2025-11-30T02:41:47.203" v="54" actId="478"/>
          <ac:grpSpMkLst>
            <pc:docMk/>
            <pc:sldMk cId="0" sldId="256"/>
            <ac:grpSpMk id="3" creationId="{00000000-0000-0000-0000-000000000000}"/>
          </ac:grpSpMkLst>
        </pc:grpChg>
        <pc:grpChg chg="mod">
          <ac:chgData name="" userId="69064688139f1c67" providerId="LiveId" clId="{2DFFF98E-814E-473D-A89C-D45AEF594586}" dt="2025-11-29T21:45:20.549" v="13" actId="1076"/>
          <ac:grpSpMkLst>
            <pc:docMk/>
            <pc:sldMk cId="0" sldId="256"/>
            <ac:grpSpMk id="9" creationId="{00000000-0000-0000-0000-000000000000}"/>
          </ac:grpSpMkLst>
        </pc:grpChg>
        <pc:grpChg chg="del mod">
          <ac:chgData name="" userId="69064688139f1c67" providerId="LiveId" clId="{2DFFF98E-814E-473D-A89C-D45AEF594586}" dt="2025-11-29T21:45:22.692" v="15" actId="478"/>
          <ac:grpSpMkLst>
            <pc:docMk/>
            <pc:sldMk cId="0" sldId="256"/>
            <ac:grpSpMk id="12" creationId="{00000000-0000-0000-0000-000000000000}"/>
          </ac:grpSpMkLst>
        </pc:grpChg>
      </pc:sldChg>
      <pc:sldChg chg="delSp modSp">
        <pc:chgData name="" userId="69064688139f1c67" providerId="LiveId" clId="{2DFFF98E-814E-473D-A89C-D45AEF594586}" dt="2025-11-30T02:42:22.490" v="63" actId="20577"/>
        <pc:sldMkLst>
          <pc:docMk/>
          <pc:sldMk cId="0" sldId="257"/>
        </pc:sldMkLst>
        <pc:spChg chg="mod">
          <ac:chgData name="" userId="69064688139f1c67" providerId="LiveId" clId="{2DFFF98E-814E-473D-A89C-D45AEF594586}" dt="2025-11-30T02:42:22.490" v="63" actId="20577"/>
          <ac:spMkLst>
            <pc:docMk/>
            <pc:sldMk cId="0" sldId="257"/>
            <ac:spMk id="27" creationId="{00000000-0000-0000-0000-000000000000}"/>
          </ac:spMkLst>
        </pc:spChg>
        <pc:grpChg chg="del">
          <ac:chgData name="" userId="69064688139f1c67" providerId="LiveId" clId="{2DFFF98E-814E-473D-A89C-D45AEF594586}" dt="2025-11-29T21:45:14.567" v="12" actId="478"/>
          <ac:grpSpMkLst>
            <pc:docMk/>
            <pc:sldMk cId="0" sldId="257"/>
            <ac:grpSpMk id="5" creationId="{00000000-0000-0000-0000-000000000000}"/>
          </ac:grpSpMkLst>
        </pc:grpChg>
      </pc:sldChg>
      <pc:sldChg chg="modSp">
        <pc:chgData name="" userId="69064688139f1c67" providerId="LiveId" clId="{2DFFF98E-814E-473D-A89C-D45AEF594586}" dt="2025-11-29T21:44:19.246" v="2" actId="1076"/>
        <pc:sldMkLst>
          <pc:docMk/>
          <pc:sldMk cId="0" sldId="259"/>
        </pc:sldMkLst>
        <pc:spChg chg="mod">
          <ac:chgData name="" userId="69064688139f1c67" providerId="LiveId" clId="{2DFFF98E-814E-473D-A89C-D45AEF594586}" dt="2025-11-29T21:44:19.246" v="2" actId="1076"/>
          <ac:spMkLst>
            <pc:docMk/>
            <pc:sldMk cId="0" sldId="259"/>
            <ac:spMk id="16" creationId="{00000000-0000-0000-0000-000000000000}"/>
          </ac:spMkLst>
        </pc:spChg>
      </pc:sldChg>
      <pc:sldChg chg="modSp">
        <pc:chgData name="" userId="69064688139f1c67" providerId="LiveId" clId="{2DFFF98E-814E-473D-A89C-D45AEF594586}" dt="2025-11-30T02:41:01.889" v="52" actId="2085"/>
        <pc:sldMkLst>
          <pc:docMk/>
          <pc:sldMk cId="0" sldId="260"/>
        </pc:sldMkLst>
        <pc:spChg chg="mod">
          <ac:chgData name="" userId="69064688139f1c67" providerId="LiveId" clId="{2DFFF98E-814E-473D-A89C-D45AEF594586}" dt="2025-11-30T02:41:01.889" v="52" actId="2085"/>
          <ac:spMkLst>
            <pc:docMk/>
            <pc:sldMk cId="0" sldId="260"/>
            <ac:spMk id="6" creationId="{00000000-0000-0000-0000-000000000000}"/>
          </ac:spMkLst>
        </pc:spChg>
        <pc:spChg chg="mod">
          <ac:chgData name="" userId="69064688139f1c67" providerId="LiveId" clId="{2DFFF98E-814E-473D-A89C-D45AEF594586}" dt="2025-11-30T02:41:01.889" v="52" actId="2085"/>
          <ac:spMkLst>
            <pc:docMk/>
            <pc:sldMk cId="0" sldId="260"/>
            <ac:spMk id="7" creationId="{00000000-0000-0000-0000-000000000000}"/>
          </ac:spMkLst>
        </pc:spChg>
        <pc:spChg chg="mod">
          <ac:chgData name="" userId="69064688139f1c67" providerId="LiveId" clId="{2DFFF98E-814E-473D-A89C-D45AEF594586}" dt="2025-11-30T02:40:32.305" v="50" actId="2085"/>
          <ac:spMkLst>
            <pc:docMk/>
            <pc:sldMk cId="0" sldId="260"/>
            <ac:spMk id="9" creationId="{00000000-0000-0000-0000-000000000000}"/>
          </ac:spMkLst>
        </pc:spChg>
        <pc:spChg chg="mod">
          <ac:chgData name="" userId="69064688139f1c67" providerId="LiveId" clId="{2DFFF98E-814E-473D-A89C-D45AEF594586}" dt="2025-11-30T02:40:32.305" v="50" actId="2085"/>
          <ac:spMkLst>
            <pc:docMk/>
            <pc:sldMk cId="0" sldId="260"/>
            <ac:spMk id="10" creationId="{00000000-0000-0000-0000-000000000000}"/>
          </ac:spMkLst>
        </pc:spChg>
        <pc:spChg chg="mod">
          <ac:chgData name="" userId="69064688139f1c67" providerId="LiveId" clId="{2DFFF98E-814E-473D-A89C-D45AEF594586}" dt="2025-11-30T02:40:43.553" v="51" actId="1076"/>
          <ac:spMkLst>
            <pc:docMk/>
            <pc:sldMk cId="0" sldId="260"/>
            <ac:spMk id="12" creationId="{00000000-0000-0000-0000-000000000000}"/>
          </ac:spMkLst>
        </pc:spChg>
      </pc:sldChg>
      <pc:sldChg chg="addSp modSp modNotesTx">
        <pc:chgData name="" userId="69064688139f1c67" providerId="LiveId" clId="{2DFFF98E-814E-473D-A89C-D45AEF594586}" dt="2025-12-01T05:24:50.704" v="246" actId="20577"/>
        <pc:sldMkLst>
          <pc:docMk/>
          <pc:sldMk cId="0" sldId="261"/>
        </pc:sldMkLst>
        <pc:spChg chg="mod">
          <ac:chgData name="" userId="69064688139f1c67" providerId="LiveId" clId="{2DFFF98E-814E-473D-A89C-D45AEF594586}" dt="2025-12-01T05:21:52.305" v="175" actId="1076"/>
          <ac:spMkLst>
            <pc:docMk/>
            <pc:sldMk cId="0" sldId="261"/>
            <ac:spMk id="26" creationId="{00000000-0000-0000-0000-000000000000}"/>
          </ac:spMkLst>
        </pc:spChg>
        <pc:spChg chg="mod">
          <ac:chgData name="" userId="69064688139f1c67" providerId="LiveId" clId="{2DFFF98E-814E-473D-A89C-D45AEF594586}" dt="2025-12-01T05:22:34.568" v="182" actId="1076"/>
          <ac:spMkLst>
            <pc:docMk/>
            <pc:sldMk cId="0" sldId="261"/>
            <ac:spMk id="27" creationId="{00000000-0000-0000-0000-000000000000}"/>
          </ac:spMkLst>
        </pc:spChg>
        <pc:spChg chg="mod">
          <ac:chgData name="" userId="69064688139f1c67" providerId="LiveId" clId="{2DFFF98E-814E-473D-A89C-D45AEF594586}" dt="2025-12-01T05:21:57.096" v="176" actId="1076"/>
          <ac:spMkLst>
            <pc:docMk/>
            <pc:sldMk cId="0" sldId="261"/>
            <ac:spMk id="28" creationId="{00000000-0000-0000-0000-000000000000}"/>
          </ac:spMkLst>
        </pc:spChg>
        <pc:spChg chg="mod">
          <ac:chgData name="" userId="69064688139f1c67" providerId="LiveId" clId="{2DFFF98E-814E-473D-A89C-D45AEF594586}" dt="2025-12-01T05:16:58.752" v="137" actId="1076"/>
          <ac:spMkLst>
            <pc:docMk/>
            <pc:sldMk cId="0" sldId="261"/>
            <ac:spMk id="29" creationId="{00000000-0000-0000-0000-000000000000}"/>
          </ac:spMkLst>
        </pc:spChg>
        <pc:spChg chg="mod">
          <ac:chgData name="" userId="69064688139f1c67" providerId="LiveId" clId="{2DFFF98E-814E-473D-A89C-D45AEF594586}" dt="2025-12-01T05:21:03.637" v="168" actId="1076"/>
          <ac:spMkLst>
            <pc:docMk/>
            <pc:sldMk cId="0" sldId="261"/>
            <ac:spMk id="30" creationId="{00000000-0000-0000-0000-000000000000}"/>
          </ac:spMkLst>
        </pc:spChg>
        <pc:spChg chg="mod">
          <ac:chgData name="" userId="69064688139f1c67" providerId="LiveId" clId="{2DFFF98E-814E-473D-A89C-D45AEF594586}" dt="2025-12-01T05:15:24.777" v="115" actId="1076"/>
          <ac:spMkLst>
            <pc:docMk/>
            <pc:sldMk cId="0" sldId="261"/>
            <ac:spMk id="32" creationId="{00000000-0000-0000-0000-000000000000}"/>
          </ac:spMkLst>
        </pc:spChg>
        <pc:spChg chg="mod">
          <ac:chgData name="" userId="69064688139f1c67" providerId="LiveId" clId="{2DFFF98E-814E-473D-A89C-D45AEF594586}" dt="2025-12-01T05:22:31.078" v="181" actId="1076"/>
          <ac:spMkLst>
            <pc:docMk/>
            <pc:sldMk cId="0" sldId="261"/>
            <ac:spMk id="33" creationId="{00000000-0000-0000-0000-000000000000}"/>
          </ac:spMkLst>
        </pc:spChg>
        <pc:spChg chg="mod">
          <ac:chgData name="" userId="69064688139f1c67" providerId="LiveId" clId="{2DFFF98E-814E-473D-A89C-D45AEF594586}" dt="2025-12-01T05:17:30.252" v="145" actId="1076"/>
          <ac:spMkLst>
            <pc:docMk/>
            <pc:sldMk cId="0" sldId="261"/>
            <ac:spMk id="34" creationId="{00000000-0000-0000-0000-000000000000}"/>
          </ac:spMkLst>
        </pc:spChg>
        <pc:spChg chg="mod">
          <ac:chgData name="" userId="69064688139f1c67" providerId="LiveId" clId="{2DFFF98E-814E-473D-A89C-D45AEF594586}" dt="2025-12-01T05:17:02.773" v="138" actId="1076"/>
          <ac:spMkLst>
            <pc:docMk/>
            <pc:sldMk cId="0" sldId="261"/>
            <ac:spMk id="35" creationId="{00000000-0000-0000-0000-000000000000}"/>
          </ac:spMkLst>
        </pc:spChg>
        <pc:spChg chg="mod">
          <ac:chgData name="" userId="69064688139f1c67" providerId="LiveId" clId="{2DFFF98E-814E-473D-A89C-D45AEF594586}" dt="2025-12-01T05:21:21.840" v="171" actId="255"/>
          <ac:spMkLst>
            <pc:docMk/>
            <pc:sldMk cId="0" sldId="261"/>
            <ac:spMk id="36" creationId="{00000000-0000-0000-0000-000000000000}"/>
          </ac:spMkLst>
        </pc:spChg>
        <pc:spChg chg="add mod">
          <ac:chgData name="" userId="69064688139f1c67" providerId="LiveId" clId="{2DFFF98E-814E-473D-A89C-D45AEF594586}" dt="2025-12-01T05:20:53.898" v="166" actId="207"/>
          <ac:spMkLst>
            <pc:docMk/>
            <pc:sldMk cId="0" sldId="261"/>
            <ac:spMk id="43" creationId="{B034D016-38B4-4B16-90CF-FE3519FE8C84}"/>
          </ac:spMkLst>
        </pc:spChg>
        <pc:spChg chg="add mod">
          <ac:chgData name="" userId="69064688139f1c67" providerId="LiveId" clId="{2DFFF98E-814E-473D-A89C-D45AEF594586}" dt="2025-12-01T05:21:11.127" v="169" actId="255"/>
          <ac:spMkLst>
            <pc:docMk/>
            <pc:sldMk cId="0" sldId="261"/>
            <ac:spMk id="44" creationId="{6FFB4CBD-E783-4281-8BF7-4810FEA68945}"/>
          </ac:spMkLst>
        </pc:spChg>
        <pc:spChg chg="add mod">
          <ac:chgData name="" userId="69064688139f1c67" providerId="LiveId" clId="{2DFFF98E-814E-473D-A89C-D45AEF594586}" dt="2025-12-01T05:20:46.183" v="164" actId="207"/>
          <ac:spMkLst>
            <pc:docMk/>
            <pc:sldMk cId="0" sldId="261"/>
            <ac:spMk id="45" creationId="{0E24B785-63AE-4ED0-B22D-861FCECC4339}"/>
          </ac:spMkLst>
        </pc:spChg>
        <pc:spChg chg="add mod">
          <ac:chgData name="" userId="69064688139f1c67" providerId="LiveId" clId="{2DFFF98E-814E-473D-A89C-D45AEF594586}" dt="2025-12-01T05:21:33.399" v="173" actId="1076"/>
          <ac:spMkLst>
            <pc:docMk/>
            <pc:sldMk cId="0" sldId="261"/>
            <ac:spMk id="46" creationId="{FE0B56CA-4EDE-46A2-90E2-EE7536FF1791}"/>
          </ac:spMkLst>
        </pc:spChg>
        <pc:spChg chg="add">
          <ac:chgData name="" userId="69064688139f1c67" providerId="LiveId" clId="{2DFFF98E-814E-473D-A89C-D45AEF594586}" dt="2025-12-01T05:20:10.023" v="159"/>
          <ac:spMkLst>
            <pc:docMk/>
            <pc:sldMk cId="0" sldId="261"/>
            <ac:spMk id="47" creationId="{9725C6F1-3D6A-4A82-AB8E-49F4F2EF86C7}"/>
          </ac:spMkLst>
        </pc:spChg>
        <pc:grpChg chg="mod">
          <ac:chgData name="" userId="69064688139f1c67" providerId="LiveId" clId="{2DFFF98E-814E-473D-A89C-D45AEF594586}" dt="2025-12-01T05:15:17.584" v="113" actId="1076"/>
          <ac:grpSpMkLst>
            <pc:docMk/>
            <pc:sldMk cId="0" sldId="261"/>
            <ac:grpSpMk id="8" creationId="{00000000-0000-0000-0000-000000000000}"/>
          </ac:grpSpMkLst>
        </pc:grpChg>
        <pc:grpChg chg="mod">
          <ac:chgData name="" userId="69064688139f1c67" providerId="LiveId" clId="{2DFFF98E-814E-473D-A89C-D45AEF594586}" dt="2025-12-01T05:17:19.319" v="142" actId="1076"/>
          <ac:grpSpMkLst>
            <pc:docMk/>
            <pc:sldMk cId="0" sldId="261"/>
            <ac:grpSpMk id="11" creationId="{00000000-0000-0000-0000-000000000000}"/>
          </ac:grpSpMkLst>
        </pc:grpChg>
        <pc:grpChg chg="mod">
          <ac:chgData name="" userId="69064688139f1c67" providerId="LiveId" clId="{2DFFF98E-814E-473D-A89C-D45AEF594586}" dt="2025-12-01T05:17:09.692" v="139" actId="1076"/>
          <ac:grpSpMkLst>
            <pc:docMk/>
            <pc:sldMk cId="0" sldId="261"/>
            <ac:grpSpMk id="14" creationId="{00000000-0000-0000-0000-000000000000}"/>
          </ac:grpSpMkLst>
        </pc:grpChg>
        <pc:grpChg chg="mod">
          <ac:chgData name="" userId="69064688139f1c67" providerId="LiveId" clId="{2DFFF98E-814E-473D-A89C-D45AEF594586}" dt="2025-12-01T05:16:55.456" v="136" actId="1076"/>
          <ac:grpSpMkLst>
            <pc:docMk/>
            <pc:sldMk cId="0" sldId="261"/>
            <ac:grpSpMk id="17" creationId="{00000000-0000-0000-0000-000000000000}"/>
          </ac:grpSpMkLst>
        </pc:grpChg>
        <pc:grpChg chg="mod">
          <ac:chgData name="" userId="69064688139f1c67" providerId="LiveId" clId="{2DFFF98E-814E-473D-A89C-D45AEF594586}" dt="2025-12-01T05:18:55.727" v="156" actId="1076"/>
          <ac:grpSpMkLst>
            <pc:docMk/>
            <pc:sldMk cId="0" sldId="261"/>
            <ac:grpSpMk id="20" creationId="{00000000-0000-0000-0000-000000000000}"/>
          </ac:grpSpMkLst>
        </pc:grpChg>
        <pc:grpChg chg="add mod">
          <ac:chgData name="" userId="69064688139f1c67" providerId="LiveId" clId="{2DFFF98E-814E-473D-A89C-D45AEF594586}" dt="2025-12-01T05:20:26.601" v="160" actId="1076"/>
          <ac:grpSpMkLst>
            <pc:docMk/>
            <pc:sldMk cId="0" sldId="261"/>
            <ac:grpSpMk id="37" creationId="{6E7A7A05-EDC1-4648-AB38-FB01A2DC02A5}"/>
          </ac:grpSpMkLst>
        </pc:grpChg>
        <pc:grpChg chg="add mod">
          <ac:chgData name="" userId="69064688139f1c67" providerId="LiveId" clId="{2DFFF98E-814E-473D-A89C-D45AEF594586}" dt="2025-12-01T05:16:33.712" v="131" actId="1076"/>
          <ac:grpSpMkLst>
            <pc:docMk/>
            <pc:sldMk cId="0" sldId="261"/>
            <ac:grpSpMk id="40" creationId="{B5F84F6A-5FB2-4039-81F9-E4E6214BD523}"/>
          </ac:grpSpMkLst>
        </pc:grpChg>
      </pc:sldChg>
      <pc:sldChg chg="addSp delSp modSp modNotesTx">
        <pc:chgData name="" userId="69064688139f1c67" providerId="LiveId" clId="{2DFFF98E-814E-473D-A89C-D45AEF594586}" dt="2025-12-01T05:07:16.153" v="72" actId="1076"/>
        <pc:sldMkLst>
          <pc:docMk/>
          <pc:sldMk cId="0" sldId="262"/>
        </pc:sldMkLst>
        <pc:spChg chg="add del mod">
          <ac:chgData name="" userId="69064688139f1c67" providerId="LiveId" clId="{2DFFF98E-814E-473D-A89C-D45AEF594586}" dt="2025-11-29T23:40:30.435" v="22" actId="478"/>
          <ac:spMkLst>
            <pc:docMk/>
            <pc:sldMk cId="0" sldId="262"/>
            <ac:spMk id="7" creationId="{30E1A08C-854B-405C-83BE-37ADE23D7C54}"/>
          </ac:spMkLst>
        </pc:spChg>
        <pc:spChg chg="add del">
          <ac:chgData name="" userId="69064688139f1c67" providerId="LiveId" clId="{2DFFF98E-814E-473D-A89C-D45AEF594586}" dt="2025-11-29T23:40:18.693" v="18" actId="207"/>
          <ac:spMkLst>
            <pc:docMk/>
            <pc:sldMk cId="0" sldId="262"/>
            <ac:spMk id="8" creationId="{F958F267-147C-4BA3-B6F2-276120D406D8}"/>
          </ac:spMkLst>
        </pc:spChg>
        <pc:spChg chg="add del mod">
          <ac:chgData name="" userId="69064688139f1c67" providerId="LiveId" clId="{2DFFF98E-814E-473D-A89C-D45AEF594586}" dt="2025-11-29T23:40:30.435" v="22" actId="478"/>
          <ac:spMkLst>
            <pc:docMk/>
            <pc:sldMk cId="0" sldId="262"/>
            <ac:spMk id="9" creationId="{6601B757-9CF5-4D21-AC58-786FDAA2597A}"/>
          </ac:spMkLst>
        </pc:spChg>
        <pc:spChg chg="add del mod">
          <ac:chgData name="" userId="69064688139f1c67" providerId="LiveId" clId="{2DFFF98E-814E-473D-A89C-D45AEF594586}" dt="2025-11-29T23:53:17.377" v="28" actId="478"/>
          <ac:spMkLst>
            <pc:docMk/>
            <pc:sldMk cId="0" sldId="262"/>
            <ac:spMk id="10" creationId="{F78E35CD-BA3D-4CD9-AAF9-6E6841016796}"/>
          </ac:spMkLst>
        </pc:spChg>
        <pc:spChg chg="add mod">
          <ac:chgData name="" userId="69064688139f1c67" providerId="LiveId" clId="{2DFFF98E-814E-473D-A89C-D45AEF594586}" dt="2025-12-01T05:07:16.153" v="72" actId="1076"/>
          <ac:spMkLst>
            <pc:docMk/>
            <pc:sldMk cId="0" sldId="262"/>
            <ac:spMk id="11" creationId="{F02BBD60-7443-4353-9788-DD127339F273}"/>
          </ac:spMkLst>
        </pc:spChg>
      </pc:sldChg>
      <pc:sldChg chg="addSp modSp modNotesTx">
        <pc:chgData name="" userId="69064688139f1c67" providerId="LiveId" clId="{2DFFF98E-814E-473D-A89C-D45AEF594586}" dt="2025-12-01T05:25:40.821" v="248" actId="20577"/>
        <pc:sldMkLst>
          <pc:docMk/>
          <pc:sldMk cId="0" sldId="263"/>
        </pc:sldMkLst>
        <pc:spChg chg="add mod">
          <ac:chgData name="" userId="69064688139f1c67" providerId="LiveId" clId="{2DFFF98E-814E-473D-A89C-D45AEF594586}" dt="2025-11-29T23:50:51.877" v="25" actId="207"/>
          <ac:spMkLst>
            <pc:docMk/>
            <pc:sldMk cId="0" sldId="263"/>
            <ac:spMk id="11" creationId="{FE6AE6F4-815C-4B4C-A0CD-61C5B02B0E5D}"/>
          </ac:spMkLst>
        </pc:spChg>
      </pc:sldChg>
      <pc:sldChg chg="delSp modSp">
        <pc:chgData name="" userId="69064688139f1c67" providerId="LiveId" clId="{2DFFF98E-814E-473D-A89C-D45AEF594586}" dt="2025-12-01T05:23:27.947" v="210" actId="20577"/>
        <pc:sldMkLst>
          <pc:docMk/>
          <pc:sldMk cId="0" sldId="264"/>
        </pc:sldMkLst>
        <pc:spChg chg="mod">
          <ac:chgData name="" userId="69064688139f1c67" providerId="LiveId" clId="{2DFFF98E-814E-473D-A89C-D45AEF594586}" dt="2025-12-01T05:23:27.947" v="210" actId="20577"/>
          <ac:spMkLst>
            <pc:docMk/>
            <pc:sldMk cId="0" sldId="264"/>
            <ac:spMk id="12" creationId="{00000000-0000-0000-0000-000000000000}"/>
          </ac:spMkLst>
        </pc:spChg>
        <pc:grpChg chg="mod">
          <ac:chgData name="" userId="69064688139f1c67" providerId="LiveId" clId="{2DFFF98E-814E-473D-A89C-D45AEF594586}" dt="2025-12-01T05:23:07.911" v="185" actId="14100"/>
          <ac:grpSpMkLst>
            <pc:docMk/>
            <pc:sldMk cId="0" sldId="264"/>
            <ac:grpSpMk id="2" creationId="{00000000-0000-0000-0000-000000000000}"/>
          </ac:grpSpMkLst>
        </pc:grpChg>
        <pc:grpChg chg="del">
          <ac:chgData name="" userId="69064688139f1c67" providerId="LiveId" clId="{2DFFF98E-814E-473D-A89C-D45AEF594586}" dt="2025-11-29T21:45:00.544" v="11" actId="478"/>
          <ac:grpSpMkLst>
            <pc:docMk/>
            <pc:sldMk cId="0" sldId="264"/>
            <ac:grpSpMk id="6" creationId="{00000000-0000-0000-0000-000000000000}"/>
          </ac:grpSpMkLst>
        </pc:grpChg>
      </pc:sldChg>
      <pc:sldChg chg="delSp modSp">
        <pc:chgData name="" userId="69064688139f1c67" providerId="LiveId" clId="{2DFFF98E-814E-473D-A89C-D45AEF594586}" dt="2025-11-30T02:42:44.660" v="65" actId="20577"/>
        <pc:sldMkLst>
          <pc:docMk/>
          <pc:sldMk cId="0" sldId="265"/>
        </pc:sldMkLst>
        <pc:spChg chg="del">
          <ac:chgData name="" userId="69064688139f1c67" providerId="LiveId" clId="{2DFFF98E-814E-473D-A89C-D45AEF594586}" dt="2025-11-29T21:44:51.643" v="8" actId="478"/>
          <ac:spMkLst>
            <pc:docMk/>
            <pc:sldMk cId="0" sldId="265"/>
            <ac:spMk id="14" creationId="{00000000-0000-0000-0000-000000000000}"/>
          </ac:spMkLst>
        </pc:spChg>
        <pc:spChg chg="del">
          <ac:chgData name="" userId="69064688139f1c67" providerId="LiveId" clId="{2DFFF98E-814E-473D-A89C-D45AEF594586}" dt="2025-11-29T21:44:55.504" v="9" actId="478"/>
          <ac:spMkLst>
            <pc:docMk/>
            <pc:sldMk cId="0" sldId="265"/>
            <ac:spMk id="18" creationId="{00000000-0000-0000-0000-000000000000}"/>
          </ac:spMkLst>
        </pc:spChg>
        <pc:spChg chg="del">
          <ac:chgData name="" userId="69064688139f1c67" providerId="LiveId" clId="{2DFFF98E-814E-473D-A89C-D45AEF594586}" dt="2025-11-29T21:44:51.643" v="8" actId="478"/>
          <ac:spMkLst>
            <pc:docMk/>
            <pc:sldMk cId="0" sldId="265"/>
            <ac:spMk id="19" creationId="{00000000-0000-0000-0000-000000000000}"/>
          </ac:spMkLst>
        </pc:spChg>
        <pc:spChg chg="del">
          <ac:chgData name="" userId="69064688139f1c67" providerId="LiveId" clId="{2DFFF98E-814E-473D-A89C-D45AEF594586}" dt="2025-11-29T21:44:38.484" v="5" actId="478"/>
          <ac:spMkLst>
            <pc:docMk/>
            <pc:sldMk cId="0" sldId="265"/>
            <ac:spMk id="20" creationId="{00000000-0000-0000-0000-000000000000}"/>
          </ac:spMkLst>
        </pc:spChg>
        <pc:spChg chg="del">
          <ac:chgData name="" userId="69064688139f1c67" providerId="LiveId" clId="{2DFFF98E-814E-473D-A89C-D45AEF594586}" dt="2025-11-29T21:44:55.504" v="9" actId="478"/>
          <ac:spMkLst>
            <pc:docMk/>
            <pc:sldMk cId="0" sldId="265"/>
            <ac:spMk id="21" creationId="{00000000-0000-0000-0000-000000000000}"/>
          </ac:spMkLst>
        </pc:spChg>
        <pc:spChg chg="mod">
          <ac:chgData name="" userId="69064688139f1c67" providerId="LiveId" clId="{2DFFF98E-814E-473D-A89C-D45AEF594586}" dt="2025-11-30T02:42:44.660" v="65" actId="20577"/>
          <ac:spMkLst>
            <pc:docMk/>
            <pc:sldMk cId="0" sldId="265"/>
            <ac:spMk id="22" creationId="{00000000-0000-0000-0000-000000000000}"/>
          </ac:spMkLst>
        </pc:spChg>
        <pc:spChg chg="del mod">
          <ac:chgData name="" userId="69064688139f1c67" providerId="LiveId" clId="{2DFFF98E-814E-473D-A89C-D45AEF594586}" dt="2025-11-29T21:44:47.034" v="7" actId="478"/>
          <ac:spMkLst>
            <pc:docMk/>
            <pc:sldMk cId="0" sldId="265"/>
            <ac:spMk id="23" creationId="{00000000-0000-0000-0000-000000000000}"/>
          </ac:spMkLst>
        </pc:spChg>
        <pc:grpChg chg="del">
          <ac:chgData name="" userId="69064688139f1c67" providerId="LiveId" clId="{2DFFF98E-814E-473D-A89C-D45AEF594586}" dt="2025-11-29T21:44:57.243" v="10" actId="478"/>
          <ac:grpSpMkLst>
            <pc:docMk/>
            <pc:sldMk cId="0" sldId="265"/>
            <ac:grpSpMk id="5" creationId="{00000000-0000-0000-0000-000000000000}"/>
          </ac:grpSpMkLst>
        </pc:grpChg>
        <pc:grpChg chg="del">
          <ac:chgData name="" userId="69064688139f1c67" providerId="LiveId" clId="{2DFFF98E-814E-473D-A89C-D45AEF594586}" dt="2025-11-29T21:44:35.424" v="3" actId="478"/>
          <ac:grpSpMkLst>
            <pc:docMk/>
            <pc:sldMk cId="0" sldId="265"/>
            <ac:grpSpMk id="8" creationId="{00000000-0000-0000-0000-000000000000}"/>
          </ac:grpSpMkLst>
        </pc:grpChg>
        <pc:grpChg chg="del">
          <ac:chgData name="" userId="69064688139f1c67" providerId="LiveId" clId="{2DFFF98E-814E-473D-A89C-D45AEF594586}" dt="2025-11-29T21:44:51.643" v="8" actId="478"/>
          <ac:grpSpMkLst>
            <pc:docMk/>
            <pc:sldMk cId="0" sldId="265"/>
            <ac:grpSpMk id="11" creationId="{00000000-0000-0000-0000-000000000000}"/>
          </ac:grpSpMkLst>
        </pc:grpChg>
        <pc:grpChg chg="del">
          <ac:chgData name="" userId="69064688139f1c67" providerId="LiveId" clId="{2DFFF98E-814E-473D-A89C-D45AEF594586}" dt="2025-11-29T21:44:55.504" v="9" actId="478"/>
          <ac:grpSpMkLst>
            <pc:docMk/>
            <pc:sldMk cId="0" sldId="265"/>
            <ac:grpSpMk id="15" creationId="{00000000-0000-0000-0000-000000000000}"/>
          </ac:grpSpMkLst>
        </pc:grpChg>
      </pc:sldChg>
    </pc:docChg>
  </pc:docChgLst>
</pc:chgInfo>
</file>

<file path=ppt/media/image1.png>
</file>

<file path=ppt/media/image10.png>
</file>

<file path=ppt/media/image11.png>
</file>

<file path=ppt/media/image12.svg>
</file>

<file path=ppt/media/image2.svg>
</file>

<file path=ppt/media/image3.jpeg>
</file>

<file path=ppt/media/image4.jpe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30.11.2025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first phase of the CRISP-DM methodology is Business Understanding. Our system operates in the Automotive Secondary Market—that is, the used car market.</a:t>
            </a:r>
          </a:p>
          <a:p>
            <a:endParaRPr lang="en-US"/>
          </a:p>
          <a:p>
            <a:r>
              <a:rPr lang="en-US"/>
              <a:t>Our core business problem is the need for reliable and fast pricing and valuation.</a:t>
            </a:r>
          </a:p>
          <a:p>
            <a:endParaRPr lang="en-US"/>
          </a:p>
          <a:p>
            <a:r>
              <a:rPr lang="en-US"/>
              <a:t>So, why use Machine Learning? The price of a used car isn't just a simple calculation. It’s highly non-linear</a:t>
            </a:r>
          </a:p>
          <a:p>
            <a:endParaRPr lang="en-US"/>
          </a:p>
          <a:p>
            <a:r>
              <a:rPr lang="en-US"/>
              <a:t>For example, the impact of high 'Mileage' is different for a luxury car versus an economy car—these are complex interaction effects that ML models, like Random Forests, are designed to capture efficiently.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core goal here is to collect our data, describe the columns we have, and begin exploring to see how the features relate to the target variable  final car price</a:t>
            </a:r>
          </a:p>
          <a:p>
            <a:endParaRPr lang="en-US"/>
          </a:p>
          <a:p>
            <a:r>
              <a:rPr lang="en-US"/>
              <a:t>Intrinsic Value: "These features determine the base value of the car.</a:t>
            </a:r>
          </a:p>
          <a:p>
            <a:endParaRPr lang="en-US"/>
          </a:p>
          <a:p>
            <a:r>
              <a:rPr lang="en-US"/>
              <a:t>Depreciation: "'car_age' and 'mileage'. They are the measures of wear and tear. We need to confirm if age or mileage is the dominant factor in our dataset.</a:t>
            </a:r>
          </a:p>
          <a:p>
            <a:endParaRPr lang="en-US"/>
          </a:p>
          <a:p>
            <a:r>
              <a:rPr lang="en-US"/>
              <a:t>Market Factors: "These adjust the price based on local conditions.</a:t>
            </a:r>
          </a:p>
          <a:p>
            <a:endParaRPr lang="en-US"/>
          </a:p>
          <a:p>
            <a:r>
              <a:rPr lang="en-US"/>
              <a:t>High Cardinality: "This means features like 'model_name' and 'location' have many unique values.</a:t>
            </a:r>
          </a:p>
          <a:p>
            <a:endParaRPr lang="en-US"/>
          </a:p>
          <a:p>
            <a:r>
              <a:rPr lang="en-US"/>
              <a:t>Categorical Data:  Everything from 'engine_type' to 'color' must be converted into a numerical format before any machine learning algorithm can process it.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We found zero missing values and no duplicate records, </a:t>
            </a:r>
          </a:p>
          <a:p>
            <a:endParaRPr lang="en-US"/>
          </a:p>
          <a:p>
            <a:r>
              <a:rPr lang="en-US"/>
              <a:t>We transformed 'model_year' into a much more valuable feature: 'car_age'—calculated as the difference between the current year and the car's model year. </a:t>
            </a:r>
          </a:p>
          <a:p>
            <a:endParaRPr lang="en-US"/>
          </a:p>
          <a:p>
            <a:r>
              <a:rPr lang="en-US"/>
              <a:t>We used One-Hot Encoding, or OHE.  OHE transforms a single column, like 'body_type', into multiple binary columns.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this is a Regression problem because we are predicting a specific number—the price—not a category."</a:t>
            </a:r>
          </a:p>
          <a:p>
            <a:endParaRPr lang="en-US" dirty="0"/>
          </a:p>
          <a:p>
            <a:r>
              <a:rPr lang="en-US" dirty="0"/>
              <a:t>We selected seven different algorithms, ranging from simple to highly complex, to ensure we found the absolute best fit for our data."</a:t>
            </a:r>
          </a:p>
          <a:p>
            <a:endParaRPr lang="en-US" dirty="0"/>
          </a:p>
          <a:p>
            <a:r>
              <a:rPr lang="en-US" dirty="0"/>
              <a:t>First, we used Linear Regression to set a baseline.</a:t>
            </a:r>
          </a:p>
          <a:p>
            <a:endParaRPr lang="en-US" dirty="0"/>
          </a:p>
          <a:p>
            <a:r>
              <a:rPr lang="en-US" dirty="0"/>
              <a:t>Lasso Regression :basically, it penalizes the model for being too complex, which helps prevent overfitting."</a:t>
            </a:r>
          </a:p>
          <a:p>
            <a:endParaRPr lang="en-US" dirty="0"/>
          </a:p>
          <a:p>
            <a:r>
              <a:rPr lang="en-US" dirty="0"/>
              <a:t>(K-Nearest Neighbors). This algorithm works on the principle of similarity. It looks at the 'K' most similar cars in the dataset and averages their prices to make a prediction."</a:t>
            </a:r>
          </a:p>
          <a:p>
            <a:endParaRPr lang="en-US" dirty="0"/>
          </a:p>
          <a:p>
            <a:endParaRPr lang="en-US" dirty="0"/>
          </a:p>
          <a:p>
            <a:r>
              <a:rPr lang="en-US" dirty="0"/>
              <a:t>We used Random Forest, which builds many decision trees and averages them out."</a:t>
            </a:r>
          </a:p>
          <a:p>
            <a:endParaRPr lang="en-US" dirty="0"/>
          </a:p>
          <a:p>
            <a:r>
              <a:rPr lang="en-US" dirty="0"/>
              <a:t>"And we used three Boosting algorithms: Gradient Boosting it work by building trees sequentially, where each new tree tries to correct the errors of the previous one. We expect our best results to come from this group."</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The Evaluation phase is where we decide which of the seven models we trained is the 'Champion.' We do this by analyzing four key performance metrics."</a:t>
            </a:r>
          </a:p>
          <a:p>
            <a:endParaRPr lang="en-US" dirty="0"/>
          </a:p>
          <a:p>
            <a:r>
              <a:rPr lang="en-US" dirty="0"/>
              <a:t>MAE is the most intuitive metric. If our model has an MAE of $450, it means, on average, our predicted price is $450 away from the true selling price.</a:t>
            </a:r>
          </a:p>
          <a:p>
            <a:endParaRPr lang="en-US" dirty="0"/>
          </a:p>
          <a:p>
            <a:r>
              <a:rPr lang="en-US" dirty="0"/>
              <a:t>RMSE is similar to MAE, but it calculates the square root of the average squared error. </a:t>
            </a:r>
          </a:p>
          <a:p>
            <a:endParaRPr lang="en-US" dirty="0"/>
          </a:p>
          <a:p>
            <a:r>
              <a:rPr lang="en-US" dirty="0"/>
              <a:t>R² (R-squared): "R-squared, or the Coefficient of </a:t>
            </a:r>
          </a:p>
          <a:p>
            <a:r>
              <a:rPr lang="en-US" dirty="0"/>
              <a:t>Determination, measures the explanatory power of our model.</a:t>
            </a:r>
          </a:p>
          <a:p>
            <a:endParaRPr lang="en-US" dirty="0"/>
          </a:p>
          <a:p>
            <a:r>
              <a:rPr lang="en-US" dirty="0"/>
              <a:t>An $R^2$ of 0.95, for instance, means that 95% of the reason a car sold for a specific price is captured by its features like mileage, age, and engine capacity. The closer this value is to 1, the better our features are at predicting the price.</a:t>
            </a:r>
          </a:p>
          <a:p>
            <a:endParaRPr lang="en-US" dirty="0"/>
          </a:p>
          <a:p>
            <a:r>
              <a:rPr lang="en-US" dirty="0"/>
              <a:t>Accuracy = 100 – MAPE</a:t>
            </a:r>
          </a:p>
          <a:p>
            <a:r>
              <a:rPr lang="en-US" dirty="0"/>
              <a:t>How close predictions are, in percentage</a:t>
            </a:r>
          </a:p>
          <a:p>
            <a:endParaRPr lang="en-US" dirty="0"/>
          </a:p>
          <a:p>
            <a:r>
              <a:rPr lang="en-US" dirty="0"/>
              <a:t>MSE measures how far your model’s predictions are from the actual values, on average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Once trained, the Random Forest model was packaged into a single file—a .</a:t>
            </a:r>
            <a:r>
              <a:rPr lang="en-US" dirty="0" err="1"/>
              <a:t>pkl</a:t>
            </a:r>
            <a:r>
              <a:rPr lang="en-US" dirty="0"/>
              <a:t> file—which is a standard way to save a Python object."</a:t>
            </a:r>
          </a:p>
          <a:p>
            <a:endParaRPr lang="en-US" dirty="0"/>
          </a:p>
          <a:p>
            <a:r>
              <a:rPr lang="en-US" dirty="0"/>
              <a:t> We used Streamlit to quickly develop a user-friendly web interface. This framework allows us to build a full-featured web app using just Python."</a:t>
            </a:r>
          </a:p>
          <a:p>
            <a:endParaRPr lang="en-US" dirty="0"/>
          </a:p>
          <a:p>
            <a:r>
              <a:rPr lang="en-US" dirty="0"/>
              <a:t>:When a user opens the Streamlit app and inputs the car's features—the company name, mileage, engine capacity, and so on—the app loads our saved .</a:t>
            </a:r>
            <a:r>
              <a:rPr lang="en-US" dirty="0" err="1"/>
              <a:t>pkl</a:t>
            </a:r>
            <a:r>
              <a:rPr lang="en-US" dirty="0"/>
              <a:t> model. It then passes the input data to the model and instantly displays the predicted price."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sp>
        <p:nvSpPr>
          <p:cNvPr id="2" name="Freeform 2"/>
          <p:cNvSpPr/>
          <p:nvPr/>
        </p:nvSpPr>
        <p:spPr>
          <a:xfrm>
            <a:off x="7640554" y="1297534"/>
            <a:ext cx="11404113" cy="11487660"/>
          </a:xfrm>
          <a:custGeom>
            <a:avLst/>
            <a:gdLst/>
            <a:ahLst/>
            <a:cxnLst/>
            <a:rect l="l" t="t" r="r" b="b"/>
            <a:pathLst>
              <a:path w="11404113" h="11487660">
                <a:moveTo>
                  <a:pt x="0" y="0"/>
                </a:moveTo>
                <a:lnTo>
                  <a:pt x="11404113" y="0"/>
                </a:lnTo>
                <a:lnTo>
                  <a:pt x="11404113" y="11487660"/>
                </a:lnTo>
                <a:lnTo>
                  <a:pt x="0" y="11487660"/>
                </a:lnTo>
                <a:lnTo>
                  <a:pt x="0" y="0"/>
                </a:lnTo>
                <a:close/>
              </a:path>
            </a:pathLst>
          </a:custGeom>
          <a:blipFill>
            <a:blip r:embed="rId2">
              <a:alphaModFix amt="60000"/>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rot="1383774">
            <a:off x="7565571" y="197405"/>
            <a:ext cx="11226909" cy="14341591"/>
            <a:chOff x="0" y="0"/>
            <a:chExt cx="2956881" cy="3777209"/>
          </a:xfrm>
        </p:grpSpPr>
        <p:sp>
          <p:nvSpPr>
            <p:cNvPr id="7" name="Freeform 7"/>
            <p:cNvSpPr/>
            <p:nvPr/>
          </p:nvSpPr>
          <p:spPr>
            <a:xfrm>
              <a:off x="0" y="0"/>
              <a:ext cx="2956881" cy="3777209"/>
            </a:xfrm>
            <a:custGeom>
              <a:avLst/>
              <a:gdLst/>
              <a:ahLst/>
              <a:cxnLst/>
              <a:rect l="l" t="t" r="r" b="b"/>
              <a:pathLst>
                <a:path w="2956881" h="3777209">
                  <a:moveTo>
                    <a:pt x="0" y="0"/>
                  </a:moveTo>
                  <a:lnTo>
                    <a:pt x="2956881" y="0"/>
                  </a:lnTo>
                  <a:lnTo>
                    <a:pt x="2956881" y="3777209"/>
                  </a:lnTo>
                  <a:lnTo>
                    <a:pt x="0" y="3777209"/>
                  </a:lnTo>
                  <a:close/>
                </a:path>
              </a:pathLst>
            </a:custGeom>
            <a:gradFill rotWithShape="1">
              <a:gsLst>
                <a:gs pos="0">
                  <a:srgbClr val="141519">
                    <a:alpha val="100000"/>
                  </a:srgbClr>
                </a:gs>
                <a:gs pos="100000">
                  <a:srgbClr val="141519">
                    <a:alpha val="0"/>
                  </a:srgbClr>
                </a:gs>
              </a:gsLst>
              <a:lin ang="0"/>
            </a:gradFill>
          </p:spPr>
        </p:sp>
        <p:sp>
          <p:nvSpPr>
            <p:cNvPr id="8" name="TextBox 8"/>
            <p:cNvSpPr txBox="1"/>
            <p:nvPr/>
          </p:nvSpPr>
          <p:spPr>
            <a:xfrm>
              <a:off x="0" y="28575"/>
              <a:ext cx="2956881" cy="3748634"/>
            </a:xfrm>
            <a:prstGeom prst="rect">
              <a:avLst/>
            </a:prstGeom>
          </p:spPr>
          <p:txBody>
            <a:bodyPr lIns="50800" tIns="50800" rIns="50800" bIns="50800" rtlCol="0" anchor="ctr"/>
            <a:lstStyle/>
            <a:p>
              <a:pPr algn="ctr">
                <a:lnSpc>
                  <a:spcPts val="2267"/>
                </a:lnSpc>
              </a:pPr>
              <a:endParaRPr/>
            </a:p>
          </p:txBody>
        </p:sp>
      </p:grpSp>
      <p:grpSp>
        <p:nvGrpSpPr>
          <p:cNvPr id="9" name="Group 9"/>
          <p:cNvGrpSpPr/>
          <p:nvPr/>
        </p:nvGrpSpPr>
        <p:grpSpPr>
          <a:xfrm rot="1383774">
            <a:off x="8812998" y="528466"/>
            <a:ext cx="10773748" cy="14341591"/>
            <a:chOff x="0" y="0"/>
            <a:chExt cx="2837530" cy="3777209"/>
          </a:xfrm>
        </p:grpSpPr>
        <p:sp>
          <p:nvSpPr>
            <p:cNvPr id="10" name="Freeform 10"/>
            <p:cNvSpPr/>
            <p:nvPr/>
          </p:nvSpPr>
          <p:spPr>
            <a:xfrm>
              <a:off x="0" y="0"/>
              <a:ext cx="2837530" cy="3777209"/>
            </a:xfrm>
            <a:custGeom>
              <a:avLst/>
              <a:gdLst/>
              <a:ahLst/>
              <a:cxnLst/>
              <a:rect l="l" t="t" r="r" b="b"/>
              <a:pathLst>
                <a:path w="2837530" h="3777209">
                  <a:moveTo>
                    <a:pt x="0" y="0"/>
                  </a:moveTo>
                  <a:lnTo>
                    <a:pt x="2837530" y="0"/>
                  </a:lnTo>
                  <a:lnTo>
                    <a:pt x="2837530" y="3777209"/>
                  </a:lnTo>
                  <a:lnTo>
                    <a:pt x="0" y="3777209"/>
                  </a:lnTo>
                  <a:close/>
                </a:path>
              </a:pathLst>
            </a:custGeom>
            <a:gradFill rotWithShape="1">
              <a:gsLst>
                <a:gs pos="0">
                  <a:srgbClr val="141519">
                    <a:alpha val="100000"/>
                  </a:srgbClr>
                </a:gs>
                <a:gs pos="100000">
                  <a:srgbClr val="141519">
                    <a:alpha val="0"/>
                  </a:srgbClr>
                </a:gs>
              </a:gsLst>
              <a:lin ang="0"/>
            </a:gradFill>
          </p:spPr>
        </p:sp>
        <p:sp>
          <p:nvSpPr>
            <p:cNvPr id="11" name="TextBox 11"/>
            <p:cNvSpPr txBox="1"/>
            <p:nvPr/>
          </p:nvSpPr>
          <p:spPr>
            <a:xfrm>
              <a:off x="0" y="28575"/>
              <a:ext cx="2837530" cy="3748634"/>
            </a:xfrm>
            <a:prstGeom prst="rect">
              <a:avLst/>
            </a:prstGeom>
          </p:spPr>
          <p:txBody>
            <a:bodyPr lIns="50800" tIns="50800" rIns="50800" bIns="50800" rtlCol="0" anchor="ctr"/>
            <a:lstStyle/>
            <a:p>
              <a:pPr algn="ctr">
                <a:lnSpc>
                  <a:spcPts val="2267"/>
                </a:lnSpc>
              </a:pPr>
              <a:endParaRPr/>
            </a:p>
          </p:txBody>
        </p:sp>
      </p:grpSp>
      <p:sp>
        <p:nvSpPr>
          <p:cNvPr id="15" name="TextBox 15"/>
          <p:cNvSpPr txBox="1"/>
          <p:nvPr/>
        </p:nvSpPr>
        <p:spPr>
          <a:xfrm>
            <a:off x="852457" y="3277263"/>
            <a:ext cx="7581838" cy="4421998"/>
          </a:xfrm>
          <a:prstGeom prst="rect">
            <a:avLst/>
          </a:prstGeom>
        </p:spPr>
        <p:txBody>
          <a:bodyPr lIns="0" tIns="0" rIns="0" bIns="0" rtlCol="0" anchor="t">
            <a:spAutoFit/>
          </a:bodyPr>
          <a:lstStyle/>
          <a:p>
            <a:pPr algn="l">
              <a:lnSpc>
                <a:spcPts val="10716"/>
              </a:lnSpc>
            </a:pPr>
            <a:r>
              <a:rPr lang="en-US" sz="12177" b="1" spc="-194" dirty="0">
                <a:solidFill>
                  <a:srgbClr val="FFFFFF"/>
                </a:solidFill>
                <a:latin typeface="Arial MT Pro Bold"/>
                <a:ea typeface="Arial MT Pro Bold"/>
                <a:cs typeface="Arial MT Pro Bold"/>
                <a:sym typeface="Arial MT Pro Bold"/>
              </a:rPr>
              <a:t>Car price Prediction System</a:t>
            </a:r>
          </a:p>
        </p:txBody>
      </p:sp>
      <p:sp>
        <p:nvSpPr>
          <p:cNvPr id="17" name="TextBox 17"/>
          <p:cNvSpPr txBox="1"/>
          <p:nvPr/>
        </p:nvSpPr>
        <p:spPr>
          <a:xfrm>
            <a:off x="11535272" y="6370325"/>
            <a:ext cx="3614676" cy="1342077"/>
          </a:xfrm>
          <a:prstGeom prst="rect">
            <a:avLst/>
          </a:prstGeom>
        </p:spPr>
        <p:txBody>
          <a:bodyPr lIns="0" tIns="0" rIns="0" bIns="0" rtlCol="0" anchor="t">
            <a:spAutoFit/>
          </a:bodyPr>
          <a:lstStyle/>
          <a:p>
            <a:pPr algn="ctr">
              <a:lnSpc>
                <a:spcPts val="9958"/>
              </a:lnSpc>
              <a:spcBef>
                <a:spcPct val="0"/>
              </a:spcBef>
            </a:pPr>
            <a:r>
              <a:rPr lang="en-US" sz="7113" dirty="0">
                <a:solidFill>
                  <a:srgbClr val="FFFFFF"/>
                </a:solidFill>
                <a:latin typeface="Arial MT Pro"/>
                <a:ea typeface="Arial MT Pro"/>
                <a:cs typeface="Arial MT Pro"/>
                <a:sym typeface="Arial MT Pro"/>
              </a:rPr>
              <a:t>Group A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grpSp>
        <p:nvGrpSpPr>
          <p:cNvPr id="2" name="Group 2"/>
          <p:cNvGrpSpPr/>
          <p:nvPr/>
        </p:nvGrpSpPr>
        <p:grpSpPr>
          <a:xfrm rot="374770">
            <a:off x="-1666180" y="6478089"/>
            <a:ext cx="20251759" cy="18180272"/>
            <a:chOff x="0" y="0"/>
            <a:chExt cx="5333797" cy="4788220"/>
          </a:xfrm>
        </p:grpSpPr>
        <p:sp>
          <p:nvSpPr>
            <p:cNvPr id="3" name="Freeform 3"/>
            <p:cNvSpPr/>
            <p:nvPr/>
          </p:nvSpPr>
          <p:spPr>
            <a:xfrm>
              <a:off x="0" y="0"/>
              <a:ext cx="5333797" cy="4788220"/>
            </a:xfrm>
            <a:custGeom>
              <a:avLst/>
              <a:gdLst/>
              <a:ahLst/>
              <a:cxnLst/>
              <a:rect l="l" t="t" r="r" b="b"/>
              <a:pathLst>
                <a:path w="5333797" h="4788220">
                  <a:moveTo>
                    <a:pt x="0" y="0"/>
                  </a:moveTo>
                  <a:lnTo>
                    <a:pt x="5333797" y="0"/>
                  </a:lnTo>
                  <a:lnTo>
                    <a:pt x="5333797"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4" name="TextBox 4"/>
            <p:cNvSpPr txBox="1"/>
            <p:nvPr/>
          </p:nvSpPr>
          <p:spPr>
            <a:xfrm>
              <a:off x="0" y="19050"/>
              <a:ext cx="5333797" cy="4769170"/>
            </a:xfrm>
            <a:prstGeom prst="rect">
              <a:avLst/>
            </a:prstGeom>
          </p:spPr>
          <p:txBody>
            <a:bodyPr lIns="50800" tIns="50800" rIns="50800" bIns="50800" rtlCol="0" anchor="ctr"/>
            <a:lstStyle/>
            <a:p>
              <a:pPr algn="ctr">
                <a:lnSpc>
                  <a:spcPts val="1387"/>
                </a:lnSpc>
              </a:pPr>
              <a:endParaRPr/>
            </a:p>
          </p:txBody>
        </p:sp>
      </p:grpSp>
      <p:sp>
        <p:nvSpPr>
          <p:cNvPr id="22" name="TextBox 22"/>
          <p:cNvSpPr txBox="1"/>
          <p:nvPr/>
        </p:nvSpPr>
        <p:spPr>
          <a:xfrm>
            <a:off x="2080871" y="4001801"/>
            <a:ext cx="14126257" cy="1934825"/>
          </a:xfrm>
          <a:prstGeom prst="rect">
            <a:avLst/>
          </a:prstGeom>
        </p:spPr>
        <p:txBody>
          <a:bodyPr lIns="0" tIns="0" rIns="0" bIns="0" rtlCol="0" anchor="t">
            <a:spAutoFit/>
          </a:bodyPr>
          <a:lstStyle/>
          <a:p>
            <a:pPr algn="ctr">
              <a:lnSpc>
                <a:spcPts val="14851"/>
              </a:lnSpc>
            </a:pPr>
            <a:r>
              <a:rPr lang="en-US" sz="14279" b="1" spc="-599">
                <a:solidFill>
                  <a:srgbClr val="FFFFFF"/>
                </a:solidFill>
                <a:latin typeface="Arial MT Pro Bold"/>
                <a:ea typeface="Arial MT Pro Bold"/>
                <a:cs typeface="Arial MT Pro Bold"/>
                <a:sym typeface="Arial MT Pro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grpSp>
        <p:nvGrpSpPr>
          <p:cNvPr id="2" name="Group 2"/>
          <p:cNvGrpSpPr/>
          <p:nvPr/>
        </p:nvGrpSpPr>
        <p:grpSpPr>
          <a:xfrm rot="-4011154">
            <a:off x="14044924" y="1464134"/>
            <a:ext cx="17403374" cy="18180272"/>
            <a:chOff x="0" y="0"/>
            <a:chExt cx="4583605" cy="4788220"/>
          </a:xfrm>
        </p:grpSpPr>
        <p:sp>
          <p:nvSpPr>
            <p:cNvPr id="3" name="Freeform 3"/>
            <p:cNvSpPr/>
            <p:nvPr/>
          </p:nvSpPr>
          <p:spPr>
            <a:xfrm>
              <a:off x="0" y="0"/>
              <a:ext cx="4583605" cy="4788220"/>
            </a:xfrm>
            <a:custGeom>
              <a:avLst/>
              <a:gdLst/>
              <a:ahLst/>
              <a:cxnLst/>
              <a:rect l="l" t="t" r="r" b="b"/>
              <a:pathLst>
                <a:path w="4583605" h="4788220">
                  <a:moveTo>
                    <a:pt x="0" y="0"/>
                  </a:moveTo>
                  <a:lnTo>
                    <a:pt x="4583605" y="0"/>
                  </a:lnTo>
                  <a:lnTo>
                    <a:pt x="4583605"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4" name="TextBox 4"/>
            <p:cNvSpPr txBox="1"/>
            <p:nvPr/>
          </p:nvSpPr>
          <p:spPr>
            <a:xfrm>
              <a:off x="0" y="19050"/>
              <a:ext cx="4583605" cy="4769170"/>
            </a:xfrm>
            <a:prstGeom prst="rect">
              <a:avLst/>
            </a:prstGeom>
          </p:spPr>
          <p:txBody>
            <a:bodyPr lIns="50800" tIns="50800" rIns="50800" bIns="50800" rtlCol="0" anchor="ctr"/>
            <a:lstStyle/>
            <a:p>
              <a:pPr algn="ctr">
                <a:lnSpc>
                  <a:spcPts val="1387"/>
                </a:lnSpc>
              </a:pPr>
              <a:endParaRPr/>
            </a:p>
          </p:txBody>
        </p:sp>
      </p:grpSp>
      <p:grpSp>
        <p:nvGrpSpPr>
          <p:cNvPr id="8" name="Group 8"/>
          <p:cNvGrpSpPr/>
          <p:nvPr/>
        </p:nvGrpSpPr>
        <p:grpSpPr>
          <a:xfrm>
            <a:off x="2054482" y="2262850"/>
            <a:ext cx="5784422" cy="6645580"/>
            <a:chOff x="0" y="0"/>
            <a:chExt cx="812800" cy="933806"/>
          </a:xfrm>
        </p:grpSpPr>
        <p:sp>
          <p:nvSpPr>
            <p:cNvPr id="9" name="Freeform 9"/>
            <p:cNvSpPr/>
            <p:nvPr/>
          </p:nvSpPr>
          <p:spPr>
            <a:xfrm>
              <a:off x="0" y="0"/>
              <a:ext cx="812800" cy="933806"/>
            </a:xfrm>
            <a:custGeom>
              <a:avLst/>
              <a:gdLst/>
              <a:ahLst/>
              <a:cxnLst/>
              <a:rect l="l" t="t" r="r" b="b"/>
              <a:pathLst>
                <a:path w="812800" h="933806">
                  <a:moveTo>
                    <a:pt x="65582" y="0"/>
                  </a:moveTo>
                  <a:lnTo>
                    <a:pt x="747218" y="0"/>
                  </a:lnTo>
                  <a:cubicBezTo>
                    <a:pt x="783438" y="0"/>
                    <a:pt x="812800" y="29362"/>
                    <a:pt x="812800" y="65582"/>
                  </a:cubicBezTo>
                  <a:lnTo>
                    <a:pt x="812800" y="868224"/>
                  </a:lnTo>
                  <a:cubicBezTo>
                    <a:pt x="812800" y="885617"/>
                    <a:pt x="805890" y="902298"/>
                    <a:pt x="793591" y="914597"/>
                  </a:cubicBezTo>
                  <a:cubicBezTo>
                    <a:pt x="781292" y="926896"/>
                    <a:pt x="764611" y="933806"/>
                    <a:pt x="747218" y="933806"/>
                  </a:cubicBezTo>
                  <a:lnTo>
                    <a:pt x="65582" y="933806"/>
                  </a:lnTo>
                  <a:cubicBezTo>
                    <a:pt x="29362" y="933806"/>
                    <a:pt x="0" y="904444"/>
                    <a:pt x="0" y="868224"/>
                  </a:cubicBezTo>
                  <a:lnTo>
                    <a:pt x="0" y="65582"/>
                  </a:lnTo>
                  <a:cubicBezTo>
                    <a:pt x="0" y="29362"/>
                    <a:pt x="29362" y="0"/>
                    <a:pt x="65582" y="0"/>
                  </a:cubicBezTo>
                  <a:close/>
                </a:path>
              </a:pathLst>
            </a:custGeom>
            <a:blipFill>
              <a:blip r:embed="rId2"/>
              <a:stretch>
                <a:fillRect l="-36219" r="-36219"/>
              </a:stretch>
            </a:blipFill>
          </p:spPr>
        </p:sp>
      </p:grpSp>
      <p:grpSp>
        <p:nvGrpSpPr>
          <p:cNvPr id="10" name="Group 10"/>
          <p:cNvGrpSpPr/>
          <p:nvPr/>
        </p:nvGrpSpPr>
        <p:grpSpPr>
          <a:xfrm>
            <a:off x="2054482" y="4949018"/>
            <a:ext cx="5784422" cy="3959411"/>
            <a:chOff x="0" y="0"/>
            <a:chExt cx="1523469" cy="1042808"/>
          </a:xfrm>
        </p:grpSpPr>
        <p:sp>
          <p:nvSpPr>
            <p:cNvPr id="11" name="Freeform 11"/>
            <p:cNvSpPr/>
            <p:nvPr/>
          </p:nvSpPr>
          <p:spPr>
            <a:xfrm>
              <a:off x="0" y="0"/>
              <a:ext cx="1523469" cy="1042808"/>
            </a:xfrm>
            <a:custGeom>
              <a:avLst/>
              <a:gdLst/>
              <a:ahLst/>
              <a:cxnLst/>
              <a:rect l="l" t="t" r="r" b="b"/>
              <a:pathLst>
                <a:path w="1523469" h="1042808">
                  <a:moveTo>
                    <a:pt x="68259" y="0"/>
                  </a:moveTo>
                  <a:lnTo>
                    <a:pt x="1455210" y="0"/>
                  </a:lnTo>
                  <a:cubicBezTo>
                    <a:pt x="1473314" y="0"/>
                    <a:pt x="1490675" y="7192"/>
                    <a:pt x="1503476" y="19993"/>
                  </a:cubicBezTo>
                  <a:cubicBezTo>
                    <a:pt x="1516278" y="32794"/>
                    <a:pt x="1523469" y="50155"/>
                    <a:pt x="1523469" y="68259"/>
                  </a:cubicBezTo>
                  <a:lnTo>
                    <a:pt x="1523469" y="974549"/>
                  </a:lnTo>
                  <a:cubicBezTo>
                    <a:pt x="1523469" y="1012247"/>
                    <a:pt x="1492908" y="1042808"/>
                    <a:pt x="1455210" y="1042808"/>
                  </a:cubicBezTo>
                  <a:lnTo>
                    <a:pt x="68259" y="1042808"/>
                  </a:lnTo>
                  <a:cubicBezTo>
                    <a:pt x="50155" y="1042808"/>
                    <a:pt x="32794" y="1035616"/>
                    <a:pt x="19993" y="1022815"/>
                  </a:cubicBezTo>
                  <a:cubicBezTo>
                    <a:pt x="7192" y="1010014"/>
                    <a:pt x="0" y="992652"/>
                    <a:pt x="0" y="974549"/>
                  </a:cubicBezTo>
                  <a:lnTo>
                    <a:pt x="0" y="68259"/>
                  </a:lnTo>
                  <a:cubicBezTo>
                    <a:pt x="0" y="30561"/>
                    <a:pt x="30561" y="0"/>
                    <a:pt x="68259" y="0"/>
                  </a:cubicBezTo>
                  <a:close/>
                </a:path>
              </a:pathLst>
            </a:custGeom>
            <a:gradFill rotWithShape="1">
              <a:gsLst>
                <a:gs pos="0">
                  <a:srgbClr val="141519">
                    <a:alpha val="0"/>
                  </a:srgbClr>
                </a:gs>
                <a:gs pos="100000">
                  <a:srgbClr val="141519">
                    <a:alpha val="57000"/>
                  </a:srgbClr>
                </a:gs>
              </a:gsLst>
              <a:lin ang="5400000"/>
            </a:gradFill>
          </p:spPr>
        </p:sp>
        <p:sp>
          <p:nvSpPr>
            <p:cNvPr id="12" name="TextBox 12"/>
            <p:cNvSpPr txBox="1"/>
            <p:nvPr/>
          </p:nvSpPr>
          <p:spPr>
            <a:xfrm>
              <a:off x="0" y="19050"/>
              <a:ext cx="1523469" cy="1023758"/>
            </a:xfrm>
            <a:prstGeom prst="rect">
              <a:avLst/>
            </a:prstGeom>
          </p:spPr>
          <p:txBody>
            <a:bodyPr lIns="50800" tIns="50800" rIns="50800" bIns="50800" rtlCol="0" anchor="ctr"/>
            <a:lstStyle/>
            <a:p>
              <a:pPr algn="ctr">
                <a:lnSpc>
                  <a:spcPts val="1387"/>
                </a:lnSpc>
              </a:pPr>
              <a:endParaRPr/>
            </a:p>
          </p:txBody>
        </p:sp>
      </p:grpSp>
      <p:grpSp>
        <p:nvGrpSpPr>
          <p:cNvPr id="13" name="Group 13"/>
          <p:cNvGrpSpPr/>
          <p:nvPr/>
        </p:nvGrpSpPr>
        <p:grpSpPr>
          <a:xfrm>
            <a:off x="8932970" y="2262850"/>
            <a:ext cx="5434050" cy="705218"/>
            <a:chOff x="0" y="0"/>
            <a:chExt cx="1417549" cy="183966"/>
          </a:xfrm>
        </p:grpSpPr>
        <p:sp>
          <p:nvSpPr>
            <p:cNvPr id="14" name="Freeform 14"/>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15" name="TextBox 15"/>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16" name="Group 16"/>
          <p:cNvGrpSpPr/>
          <p:nvPr/>
        </p:nvGrpSpPr>
        <p:grpSpPr>
          <a:xfrm>
            <a:off x="8932970" y="3253947"/>
            <a:ext cx="5434050" cy="705218"/>
            <a:chOff x="0" y="0"/>
            <a:chExt cx="1417549" cy="183966"/>
          </a:xfrm>
        </p:grpSpPr>
        <p:sp>
          <p:nvSpPr>
            <p:cNvPr id="17" name="Freeform 17"/>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18" name="TextBox 18"/>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19" name="Group 19"/>
          <p:cNvGrpSpPr/>
          <p:nvPr/>
        </p:nvGrpSpPr>
        <p:grpSpPr>
          <a:xfrm>
            <a:off x="8932970" y="4243800"/>
            <a:ext cx="5434050" cy="705218"/>
            <a:chOff x="0" y="0"/>
            <a:chExt cx="1417549" cy="183966"/>
          </a:xfrm>
        </p:grpSpPr>
        <p:sp>
          <p:nvSpPr>
            <p:cNvPr id="20" name="Freeform 20"/>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21" name="TextBox 21"/>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22" name="Group 22"/>
          <p:cNvGrpSpPr/>
          <p:nvPr/>
        </p:nvGrpSpPr>
        <p:grpSpPr>
          <a:xfrm>
            <a:off x="8932970" y="5233653"/>
            <a:ext cx="5434050" cy="705218"/>
            <a:chOff x="0" y="0"/>
            <a:chExt cx="1417549" cy="183966"/>
          </a:xfrm>
        </p:grpSpPr>
        <p:sp>
          <p:nvSpPr>
            <p:cNvPr id="23" name="Freeform 23"/>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24" name="TextBox 24"/>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25" name="Group 25"/>
          <p:cNvGrpSpPr/>
          <p:nvPr/>
        </p:nvGrpSpPr>
        <p:grpSpPr>
          <a:xfrm>
            <a:off x="9144000" y="6224621"/>
            <a:ext cx="5434050" cy="705218"/>
            <a:chOff x="0" y="0"/>
            <a:chExt cx="1417549" cy="183966"/>
          </a:xfrm>
        </p:grpSpPr>
        <p:sp>
          <p:nvSpPr>
            <p:cNvPr id="26" name="Freeform 26"/>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27" name="TextBox 27"/>
            <p:cNvSpPr txBox="1"/>
            <p:nvPr/>
          </p:nvSpPr>
          <p:spPr>
            <a:xfrm>
              <a:off x="0" y="19050"/>
              <a:ext cx="1417549" cy="164916"/>
            </a:xfrm>
            <a:prstGeom prst="rect">
              <a:avLst/>
            </a:prstGeom>
          </p:spPr>
          <p:txBody>
            <a:bodyPr lIns="50800" tIns="50800" rIns="50800" bIns="50800" rtlCol="0" anchor="ctr"/>
            <a:lstStyle/>
            <a:p>
              <a:pPr algn="ctr">
                <a:lnSpc>
                  <a:spcPts val="1387"/>
                </a:lnSpc>
              </a:pPr>
              <a:endParaRPr lang="en-US" sz="1576" dirty="0">
                <a:solidFill>
                  <a:srgbClr val="000000"/>
                </a:solidFill>
                <a:latin typeface="Arial MT Pro"/>
                <a:ea typeface="Arial MT Pro"/>
                <a:cs typeface="Arial MT Pro"/>
                <a:sym typeface="Arial MT Pro"/>
              </a:endParaRPr>
            </a:p>
          </p:txBody>
        </p:sp>
      </p:grpSp>
      <p:grpSp>
        <p:nvGrpSpPr>
          <p:cNvPr id="28" name="Group 28"/>
          <p:cNvGrpSpPr/>
          <p:nvPr/>
        </p:nvGrpSpPr>
        <p:grpSpPr>
          <a:xfrm>
            <a:off x="8932970" y="7213358"/>
            <a:ext cx="5434050" cy="705218"/>
            <a:chOff x="0" y="0"/>
            <a:chExt cx="1417549" cy="183966"/>
          </a:xfrm>
        </p:grpSpPr>
        <p:sp>
          <p:nvSpPr>
            <p:cNvPr id="29" name="Freeform 29"/>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30" name="TextBox 30"/>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grpSp>
        <p:nvGrpSpPr>
          <p:cNvPr id="31" name="Group 31"/>
          <p:cNvGrpSpPr/>
          <p:nvPr/>
        </p:nvGrpSpPr>
        <p:grpSpPr>
          <a:xfrm>
            <a:off x="8932970" y="8203211"/>
            <a:ext cx="5434050" cy="705218"/>
            <a:chOff x="0" y="0"/>
            <a:chExt cx="1417549" cy="183966"/>
          </a:xfrm>
        </p:grpSpPr>
        <p:sp>
          <p:nvSpPr>
            <p:cNvPr id="32" name="Freeform 32"/>
            <p:cNvSpPr/>
            <p:nvPr/>
          </p:nvSpPr>
          <p:spPr>
            <a:xfrm>
              <a:off x="0" y="0"/>
              <a:ext cx="1417549" cy="183966"/>
            </a:xfrm>
            <a:custGeom>
              <a:avLst/>
              <a:gdLst/>
              <a:ahLst/>
              <a:cxnLst/>
              <a:rect l="l" t="t" r="r" b="b"/>
              <a:pathLst>
                <a:path w="1417549" h="183966">
                  <a:moveTo>
                    <a:pt x="29919" y="0"/>
                  </a:moveTo>
                  <a:lnTo>
                    <a:pt x="1387630" y="0"/>
                  </a:lnTo>
                  <a:cubicBezTo>
                    <a:pt x="1404154" y="0"/>
                    <a:pt x="1417549" y="13395"/>
                    <a:pt x="1417549" y="29919"/>
                  </a:cubicBezTo>
                  <a:lnTo>
                    <a:pt x="1417549" y="154047"/>
                  </a:lnTo>
                  <a:cubicBezTo>
                    <a:pt x="1417549" y="170571"/>
                    <a:pt x="1404154" y="183966"/>
                    <a:pt x="1387630" y="183966"/>
                  </a:cubicBezTo>
                  <a:lnTo>
                    <a:pt x="29919" y="183966"/>
                  </a:lnTo>
                  <a:cubicBezTo>
                    <a:pt x="13395" y="183966"/>
                    <a:pt x="0" y="170571"/>
                    <a:pt x="0" y="154047"/>
                  </a:cubicBezTo>
                  <a:lnTo>
                    <a:pt x="0" y="29919"/>
                  </a:lnTo>
                  <a:cubicBezTo>
                    <a:pt x="0" y="13395"/>
                    <a:pt x="13395" y="0"/>
                    <a:pt x="29919" y="0"/>
                  </a:cubicBezTo>
                  <a:close/>
                </a:path>
              </a:pathLst>
            </a:custGeom>
            <a:solidFill>
              <a:srgbClr val="202127"/>
            </a:solidFill>
          </p:spPr>
        </p:sp>
        <p:sp>
          <p:nvSpPr>
            <p:cNvPr id="33" name="TextBox 33"/>
            <p:cNvSpPr txBox="1"/>
            <p:nvPr/>
          </p:nvSpPr>
          <p:spPr>
            <a:xfrm>
              <a:off x="0" y="19050"/>
              <a:ext cx="1417549" cy="164916"/>
            </a:xfrm>
            <a:prstGeom prst="rect">
              <a:avLst/>
            </a:prstGeom>
          </p:spPr>
          <p:txBody>
            <a:bodyPr lIns="50800" tIns="50800" rIns="50800" bIns="50800" rtlCol="0" anchor="ctr"/>
            <a:lstStyle/>
            <a:p>
              <a:pPr algn="ctr">
                <a:lnSpc>
                  <a:spcPts val="1387"/>
                </a:lnSpc>
              </a:pPr>
              <a:endParaRPr/>
            </a:p>
          </p:txBody>
        </p:sp>
      </p:grpSp>
      <p:sp>
        <p:nvSpPr>
          <p:cNvPr id="34" name="TextBox 34"/>
          <p:cNvSpPr txBox="1"/>
          <p:nvPr/>
        </p:nvSpPr>
        <p:spPr>
          <a:xfrm>
            <a:off x="9144000" y="3488695"/>
            <a:ext cx="3367841" cy="303427"/>
          </a:xfrm>
          <a:prstGeom prst="rect">
            <a:avLst/>
          </a:prstGeom>
        </p:spPr>
        <p:txBody>
          <a:bodyPr lIns="0" tIns="0" rIns="0" bIns="0" rtlCol="0" anchor="t">
            <a:spAutoFit/>
          </a:bodyPr>
          <a:lstStyle/>
          <a:p>
            <a:pPr algn="l">
              <a:lnSpc>
                <a:spcPts val="1955"/>
              </a:lnSpc>
            </a:pPr>
            <a:r>
              <a:rPr lang="en-US" sz="2222">
                <a:solidFill>
                  <a:srgbClr val="FFFFFF"/>
                </a:solidFill>
                <a:latin typeface="Arial MT Pro"/>
                <a:ea typeface="Arial MT Pro"/>
                <a:cs typeface="Arial MT Pro"/>
                <a:sym typeface="Arial MT Pro"/>
              </a:rPr>
              <a:t>Business Understanding</a:t>
            </a:r>
          </a:p>
        </p:txBody>
      </p:sp>
      <p:sp>
        <p:nvSpPr>
          <p:cNvPr id="35" name="TextBox 35"/>
          <p:cNvSpPr txBox="1"/>
          <p:nvPr/>
        </p:nvSpPr>
        <p:spPr>
          <a:xfrm>
            <a:off x="2670283" y="6589357"/>
            <a:ext cx="4238502" cy="1847575"/>
          </a:xfrm>
          <a:prstGeom prst="rect">
            <a:avLst/>
          </a:prstGeom>
        </p:spPr>
        <p:txBody>
          <a:bodyPr lIns="0" tIns="0" rIns="0" bIns="0" rtlCol="0" anchor="t">
            <a:spAutoFit/>
          </a:bodyPr>
          <a:lstStyle/>
          <a:p>
            <a:pPr algn="l">
              <a:lnSpc>
                <a:spcPts val="6406"/>
              </a:lnSpc>
            </a:pPr>
            <a:r>
              <a:rPr lang="en-US" sz="7280" b="1" spc="-116">
                <a:solidFill>
                  <a:srgbClr val="27DDDF"/>
                </a:solidFill>
                <a:latin typeface="Arial MT Pro Bold"/>
                <a:ea typeface="Arial MT Pro Bold"/>
                <a:cs typeface="Arial MT Pro Bold"/>
                <a:sym typeface="Arial MT Pro Bold"/>
              </a:rPr>
              <a:t>table of</a:t>
            </a:r>
          </a:p>
          <a:p>
            <a:pPr algn="l">
              <a:lnSpc>
                <a:spcPts val="6406"/>
              </a:lnSpc>
            </a:pPr>
            <a:r>
              <a:rPr lang="en-US" sz="7280" b="1" spc="-116">
                <a:solidFill>
                  <a:srgbClr val="27DDDF"/>
                </a:solidFill>
                <a:latin typeface="Arial MT Pro Bold"/>
                <a:ea typeface="Arial MT Pro Bold"/>
                <a:cs typeface="Arial MT Pro Bold"/>
                <a:sym typeface="Arial MT Pro Bold"/>
              </a:rPr>
              <a:t>content</a:t>
            </a:r>
          </a:p>
        </p:txBody>
      </p:sp>
      <p:sp>
        <p:nvSpPr>
          <p:cNvPr id="36" name="TextBox 36"/>
          <p:cNvSpPr txBox="1"/>
          <p:nvPr/>
        </p:nvSpPr>
        <p:spPr>
          <a:xfrm>
            <a:off x="9144000" y="4484067"/>
            <a:ext cx="3367841" cy="303427"/>
          </a:xfrm>
          <a:prstGeom prst="rect">
            <a:avLst/>
          </a:prstGeom>
        </p:spPr>
        <p:txBody>
          <a:bodyPr lIns="0" tIns="0" rIns="0" bIns="0" rtlCol="0" anchor="t">
            <a:spAutoFit/>
          </a:bodyPr>
          <a:lstStyle/>
          <a:p>
            <a:pPr algn="l">
              <a:lnSpc>
                <a:spcPts val="1955"/>
              </a:lnSpc>
            </a:pPr>
            <a:r>
              <a:rPr lang="en-US" sz="2222">
                <a:solidFill>
                  <a:srgbClr val="FFFFFF"/>
                </a:solidFill>
                <a:latin typeface="Arial MT Pro"/>
                <a:ea typeface="Arial MT Pro"/>
                <a:cs typeface="Arial MT Pro"/>
                <a:sym typeface="Arial MT Pro"/>
              </a:rPr>
              <a:t>Data Understanding</a:t>
            </a:r>
          </a:p>
        </p:txBody>
      </p:sp>
      <p:sp>
        <p:nvSpPr>
          <p:cNvPr id="37" name="TextBox 37"/>
          <p:cNvSpPr txBox="1"/>
          <p:nvPr/>
        </p:nvSpPr>
        <p:spPr>
          <a:xfrm>
            <a:off x="9144000" y="5395582"/>
            <a:ext cx="3389527" cy="305565"/>
          </a:xfrm>
          <a:prstGeom prst="rect">
            <a:avLst/>
          </a:prstGeom>
        </p:spPr>
        <p:txBody>
          <a:bodyPr lIns="0" tIns="0" rIns="0" bIns="0" rtlCol="0" anchor="t">
            <a:spAutoFit/>
          </a:bodyPr>
          <a:lstStyle/>
          <a:p>
            <a:pPr algn="l">
              <a:lnSpc>
                <a:spcPts val="1968"/>
              </a:lnSpc>
            </a:pPr>
            <a:r>
              <a:rPr lang="en-US" sz="2236">
                <a:solidFill>
                  <a:srgbClr val="FFFFFF"/>
                </a:solidFill>
                <a:latin typeface="Arial MT Pro"/>
                <a:ea typeface="Arial MT Pro"/>
                <a:cs typeface="Arial MT Pro"/>
                <a:sym typeface="Arial MT Pro"/>
              </a:rPr>
              <a:t>Data Preparation</a:t>
            </a:r>
          </a:p>
        </p:txBody>
      </p:sp>
      <p:sp>
        <p:nvSpPr>
          <p:cNvPr id="38" name="TextBox 38"/>
          <p:cNvSpPr txBox="1"/>
          <p:nvPr/>
        </p:nvSpPr>
        <p:spPr>
          <a:xfrm>
            <a:off x="9362915" y="7406089"/>
            <a:ext cx="3601253" cy="326437"/>
          </a:xfrm>
          <a:prstGeom prst="rect">
            <a:avLst/>
          </a:prstGeom>
        </p:spPr>
        <p:txBody>
          <a:bodyPr lIns="0" tIns="0" rIns="0" bIns="0" rtlCol="0" anchor="t">
            <a:spAutoFit/>
          </a:bodyPr>
          <a:lstStyle/>
          <a:p>
            <a:pPr algn="l">
              <a:lnSpc>
                <a:spcPts val="2090"/>
              </a:lnSpc>
            </a:pPr>
            <a:r>
              <a:rPr lang="en-US" sz="2376">
                <a:solidFill>
                  <a:srgbClr val="FFFFFF"/>
                </a:solidFill>
                <a:latin typeface="Arial MT Pro"/>
                <a:ea typeface="Arial MT Pro"/>
                <a:cs typeface="Arial MT Pro"/>
                <a:sym typeface="Arial MT Pro"/>
              </a:rPr>
              <a:t>Evaluation</a:t>
            </a:r>
          </a:p>
        </p:txBody>
      </p:sp>
      <p:sp>
        <p:nvSpPr>
          <p:cNvPr id="39" name="TextBox 39"/>
          <p:cNvSpPr txBox="1"/>
          <p:nvPr/>
        </p:nvSpPr>
        <p:spPr>
          <a:xfrm>
            <a:off x="9362915" y="8394026"/>
            <a:ext cx="3668975" cy="342638"/>
          </a:xfrm>
          <a:prstGeom prst="rect">
            <a:avLst/>
          </a:prstGeom>
        </p:spPr>
        <p:txBody>
          <a:bodyPr lIns="0" tIns="0" rIns="0" bIns="0" rtlCol="0" anchor="t">
            <a:spAutoFit/>
          </a:bodyPr>
          <a:lstStyle/>
          <a:p>
            <a:pPr algn="l">
              <a:lnSpc>
                <a:spcPts val="2130"/>
              </a:lnSpc>
            </a:pPr>
            <a:r>
              <a:rPr lang="en-US" sz="2420">
                <a:solidFill>
                  <a:srgbClr val="FFFFFF"/>
                </a:solidFill>
                <a:latin typeface="Arial MT Pro"/>
                <a:ea typeface="Arial MT Pro"/>
                <a:cs typeface="Arial MT Pro"/>
                <a:sym typeface="Arial MT Pro"/>
              </a:rPr>
              <a:t>Deployment</a:t>
            </a:r>
          </a:p>
        </p:txBody>
      </p:sp>
      <p:sp>
        <p:nvSpPr>
          <p:cNvPr id="40" name="TextBox 40"/>
          <p:cNvSpPr txBox="1"/>
          <p:nvPr/>
        </p:nvSpPr>
        <p:spPr>
          <a:xfrm>
            <a:off x="9362915" y="6338921"/>
            <a:ext cx="1393003" cy="455999"/>
          </a:xfrm>
          <a:prstGeom prst="rect">
            <a:avLst/>
          </a:prstGeom>
        </p:spPr>
        <p:txBody>
          <a:bodyPr lIns="0" tIns="0" rIns="0" bIns="0" rtlCol="0" anchor="t">
            <a:spAutoFit/>
          </a:bodyPr>
          <a:lstStyle/>
          <a:p>
            <a:pPr algn="ctr">
              <a:lnSpc>
                <a:spcPts val="3370"/>
              </a:lnSpc>
              <a:spcBef>
                <a:spcPct val="0"/>
              </a:spcBef>
            </a:pPr>
            <a:r>
              <a:rPr lang="en-US" sz="2407">
                <a:solidFill>
                  <a:srgbClr val="FFFFFF"/>
                </a:solidFill>
                <a:latin typeface="Arial MT Pro"/>
                <a:ea typeface="Arial MT Pro"/>
                <a:cs typeface="Arial MT Pro"/>
                <a:sym typeface="Arial MT Pro"/>
              </a:rPr>
              <a:t>Modelling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5400000">
            <a:off x="4000500" y="-4000500"/>
            <a:ext cx="10287000" cy="18288000"/>
          </a:xfrm>
          <a:custGeom>
            <a:avLst/>
            <a:gdLst/>
            <a:ahLst/>
            <a:cxnLst/>
            <a:rect l="l" t="t" r="r" b="b"/>
            <a:pathLst>
              <a:path w="10287000" h="18288000">
                <a:moveTo>
                  <a:pt x="0" y="18288000"/>
                </a:moveTo>
                <a:lnTo>
                  <a:pt x="0" y="0"/>
                </a:lnTo>
                <a:lnTo>
                  <a:pt x="10287000" y="0"/>
                </a:lnTo>
                <a:lnTo>
                  <a:pt x="10287000" y="18288000"/>
                </a:lnTo>
                <a:lnTo>
                  <a:pt x="0" y="18288000"/>
                </a:lnTo>
                <a:close/>
              </a:path>
            </a:pathLst>
          </a:custGeom>
          <a:blipFill>
            <a:blip r:embed="rId3"/>
            <a:stretch>
              <a:fillRect l="-16666" r="-16666"/>
            </a:stretch>
          </a:blipFill>
        </p:spPr>
      </p:sp>
      <p:grpSp>
        <p:nvGrpSpPr>
          <p:cNvPr id="3" name="Group 3"/>
          <p:cNvGrpSpPr/>
          <p:nvPr/>
        </p:nvGrpSpPr>
        <p:grpSpPr>
          <a:xfrm>
            <a:off x="2724094" y="2155931"/>
            <a:ext cx="13340420" cy="6719303"/>
            <a:chOff x="0" y="0"/>
            <a:chExt cx="832076" cy="419100"/>
          </a:xfrm>
        </p:grpSpPr>
        <p:sp>
          <p:nvSpPr>
            <p:cNvPr id="4" name="Freeform 4"/>
            <p:cNvSpPr/>
            <p:nvPr/>
          </p:nvSpPr>
          <p:spPr>
            <a:xfrm>
              <a:off x="0" y="0"/>
              <a:ext cx="832076" cy="419100"/>
            </a:xfrm>
            <a:custGeom>
              <a:avLst/>
              <a:gdLst/>
              <a:ahLst/>
              <a:cxnLst/>
              <a:rect l="l" t="t" r="r" b="b"/>
              <a:pathLst>
                <a:path w="832076" h="419100">
                  <a:moveTo>
                    <a:pt x="11335" y="0"/>
                  </a:moveTo>
                  <a:lnTo>
                    <a:pt x="820741" y="0"/>
                  </a:lnTo>
                  <a:cubicBezTo>
                    <a:pt x="823747" y="0"/>
                    <a:pt x="826630" y="1194"/>
                    <a:pt x="828756" y="3320"/>
                  </a:cubicBezTo>
                  <a:cubicBezTo>
                    <a:pt x="830882" y="5446"/>
                    <a:pt x="832076" y="8329"/>
                    <a:pt x="832076" y="11335"/>
                  </a:cubicBezTo>
                  <a:lnTo>
                    <a:pt x="832076" y="407765"/>
                  </a:lnTo>
                  <a:cubicBezTo>
                    <a:pt x="832076" y="414025"/>
                    <a:pt x="827001" y="419100"/>
                    <a:pt x="820741" y="419100"/>
                  </a:cubicBezTo>
                  <a:lnTo>
                    <a:pt x="11335" y="419100"/>
                  </a:lnTo>
                  <a:cubicBezTo>
                    <a:pt x="5075" y="419100"/>
                    <a:pt x="0" y="414025"/>
                    <a:pt x="0" y="407765"/>
                  </a:cubicBezTo>
                  <a:lnTo>
                    <a:pt x="0" y="11335"/>
                  </a:lnTo>
                  <a:cubicBezTo>
                    <a:pt x="0" y="5075"/>
                    <a:pt x="5075" y="0"/>
                    <a:pt x="11335" y="0"/>
                  </a:cubicBezTo>
                  <a:close/>
                </a:path>
              </a:pathLst>
            </a:custGeom>
            <a:gradFill rotWithShape="1">
              <a:gsLst>
                <a:gs pos="0">
                  <a:srgbClr val="27DDDF">
                    <a:alpha val="0"/>
                  </a:srgbClr>
                </a:gs>
                <a:gs pos="100000">
                  <a:srgbClr val="27DDDF">
                    <a:alpha val="100000"/>
                  </a:srgbClr>
                </a:gs>
              </a:gsLst>
              <a:lin ang="5400000"/>
            </a:gradFill>
          </p:spPr>
        </p:sp>
        <p:sp>
          <p:nvSpPr>
            <p:cNvPr id="5" name="TextBox 5"/>
            <p:cNvSpPr txBox="1"/>
            <p:nvPr/>
          </p:nvSpPr>
          <p:spPr>
            <a:xfrm>
              <a:off x="0" y="19050"/>
              <a:ext cx="832076" cy="400050"/>
            </a:xfrm>
            <a:prstGeom prst="rect">
              <a:avLst/>
            </a:prstGeom>
          </p:spPr>
          <p:txBody>
            <a:bodyPr lIns="50800" tIns="50800" rIns="50800" bIns="50800" rtlCol="0" anchor="ctr"/>
            <a:lstStyle/>
            <a:p>
              <a:pPr algn="ctr">
                <a:lnSpc>
                  <a:spcPts val="1387"/>
                </a:lnSpc>
              </a:pPr>
              <a:endParaRPr/>
            </a:p>
          </p:txBody>
        </p:sp>
      </p:grpSp>
      <p:grpSp>
        <p:nvGrpSpPr>
          <p:cNvPr id="6" name="Group 6"/>
          <p:cNvGrpSpPr/>
          <p:nvPr/>
        </p:nvGrpSpPr>
        <p:grpSpPr>
          <a:xfrm>
            <a:off x="-103969" y="284026"/>
            <a:ext cx="9457763" cy="10287000"/>
            <a:chOff x="0" y="0"/>
            <a:chExt cx="2490933" cy="2709333"/>
          </a:xfrm>
        </p:grpSpPr>
        <p:sp>
          <p:nvSpPr>
            <p:cNvPr id="7" name="Freeform 7"/>
            <p:cNvSpPr/>
            <p:nvPr/>
          </p:nvSpPr>
          <p:spPr>
            <a:xfrm>
              <a:off x="0" y="0"/>
              <a:ext cx="2490933" cy="2709333"/>
            </a:xfrm>
            <a:custGeom>
              <a:avLst/>
              <a:gdLst/>
              <a:ahLst/>
              <a:cxnLst/>
              <a:rect l="l" t="t" r="r" b="b"/>
              <a:pathLst>
                <a:path w="2490933" h="2709333">
                  <a:moveTo>
                    <a:pt x="0" y="0"/>
                  </a:moveTo>
                  <a:lnTo>
                    <a:pt x="2490933" y="0"/>
                  </a:lnTo>
                  <a:lnTo>
                    <a:pt x="2490933" y="2709333"/>
                  </a:lnTo>
                  <a:lnTo>
                    <a:pt x="0" y="2709333"/>
                  </a:lnTo>
                  <a:close/>
                </a:path>
              </a:pathLst>
            </a:custGeom>
            <a:gradFill rotWithShape="1">
              <a:gsLst>
                <a:gs pos="0">
                  <a:srgbClr val="141519">
                    <a:alpha val="100000"/>
                  </a:srgbClr>
                </a:gs>
                <a:gs pos="100000">
                  <a:srgbClr val="141519">
                    <a:alpha val="0"/>
                  </a:srgbClr>
                </a:gs>
              </a:gsLst>
              <a:lin ang="0"/>
            </a:gradFill>
          </p:spPr>
        </p:sp>
        <p:sp>
          <p:nvSpPr>
            <p:cNvPr id="8" name="TextBox 8"/>
            <p:cNvSpPr txBox="1"/>
            <p:nvPr/>
          </p:nvSpPr>
          <p:spPr>
            <a:xfrm>
              <a:off x="0" y="19050"/>
              <a:ext cx="2490933" cy="2690283"/>
            </a:xfrm>
            <a:prstGeom prst="rect">
              <a:avLst/>
            </a:prstGeom>
          </p:spPr>
          <p:txBody>
            <a:bodyPr lIns="50800" tIns="50800" rIns="50800" bIns="50800" rtlCol="0" anchor="ctr"/>
            <a:lstStyle/>
            <a:p>
              <a:pPr algn="ctr">
                <a:lnSpc>
                  <a:spcPts val="1387"/>
                </a:lnSpc>
              </a:pPr>
              <a:endParaRPr/>
            </a:p>
          </p:txBody>
        </p:sp>
      </p:grpSp>
      <p:sp>
        <p:nvSpPr>
          <p:cNvPr id="9" name="TextBox 9"/>
          <p:cNvSpPr txBox="1"/>
          <p:nvPr/>
        </p:nvSpPr>
        <p:spPr>
          <a:xfrm>
            <a:off x="2953336" y="2590757"/>
            <a:ext cx="12800916" cy="5540188"/>
          </a:xfrm>
          <a:prstGeom prst="rect">
            <a:avLst/>
          </a:prstGeom>
        </p:spPr>
        <p:txBody>
          <a:bodyPr lIns="0" tIns="0" rIns="0" bIns="0" rtlCol="0" anchor="t">
            <a:spAutoFit/>
          </a:bodyPr>
          <a:lstStyle/>
          <a:p>
            <a:pPr algn="just">
              <a:lnSpc>
                <a:spcPts val="4878"/>
              </a:lnSpc>
            </a:pPr>
            <a:r>
              <a:rPr lang="en-US" sz="3484">
                <a:solidFill>
                  <a:srgbClr val="FFFFFF"/>
                </a:solidFill>
                <a:latin typeface="Arial MT Pro"/>
                <a:ea typeface="Arial MT Pro"/>
                <a:cs typeface="Arial MT Pro"/>
                <a:sym typeface="Arial MT Pro"/>
              </a:rPr>
              <a:t>Project Domain: Automotive Secondary Market</a:t>
            </a:r>
          </a:p>
          <a:p>
            <a:pPr marL="752277" lvl="1" indent="-376139" algn="just">
              <a:lnSpc>
                <a:spcPts val="4878"/>
              </a:lnSpc>
              <a:buFont typeface="Arial"/>
              <a:buChar char="•"/>
            </a:pPr>
            <a:r>
              <a:rPr lang="en-US" sz="3484">
                <a:solidFill>
                  <a:srgbClr val="FFFFFF"/>
                </a:solidFill>
                <a:latin typeface="Arial MT Pro"/>
                <a:ea typeface="Arial MT Pro"/>
                <a:cs typeface="Arial MT Pro"/>
                <a:sym typeface="Arial MT Pro"/>
              </a:rPr>
              <a:t>Focused on Used Car Pricing &amp; Valuation.</a:t>
            </a:r>
          </a:p>
          <a:p>
            <a:pPr algn="just">
              <a:lnSpc>
                <a:spcPts val="4878"/>
              </a:lnSpc>
            </a:pPr>
            <a:endParaRPr lang="en-US" sz="3484">
              <a:solidFill>
                <a:srgbClr val="FFFFFF"/>
              </a:solidFill>
              <a:latin typeface="Arial MT Pro"/>
              <a:ea typeface="Arial MT Pro"/>
              <a:cs typeface="Arial MT Pro"/>
              <a:sym typeface="Arial MT Pro"/>
            </a:endParaRPr>
          </a:p>
          <a:p>
            <a:pPr algn="just">
              <a:lnSpc>
                <a:spcPts val="4878"/>
              </a:lnSpc>
            </a:pPr>
            <a:r>
              <a:rPr lang="en-US" sz="3484">
                <a:solidFill>
                  <a:srgbClr val="FFFFFF"/>
                </a:solidFill>
                <a:latin typeface="Arial MT Pro"/>
                <a:ea typeface="Arial MT Pro"/>
                <a:cs typeface="Arial MT Pro"/>
                <a:sym typeface="Arial MT Pro"/>
              </a:rPr>
              <a:t> ML Relevance</a:t>
            </a:r>
          </a:p>
          <a:p>
            <a:pPr marL="752277" lvl="1" indent="-376139" algn="just">
              <a:lnSpc>
                <a:spcPts val="4878"/>
              </a:lnSpc>
              <a:buFont typeface="Arial"/>
              <a:buChar char="•"/>
            </a:pPr>
            <a:r>
              <a:rPr lang="en-US" sz="3484">
                <a:solidFill>
                  <a:srgbClr val="FFFFFF"/>
                </a:solidFill>
                <a:latin typeface="Arial MT Pro"/>
                <a:ea typeface="Arial MT Pro"/>
                <a:cs typeface="Arial MT Pro"/>
                <a:sym typeface="Arial MT Pro"/>
              </a:rPr>
              <a:t>Why ML? The relationship between car features (Mileage, Age, Engine Type) and Price is complex and dynamic.</a:t>
            </a:r>
          </a:p>
          <a:p>
            <a:pPr algn="just">
              <a:lnSpc>
                <a:spcPts val="4878"/>
              </a:lnSpc>
            </a:pPr>
            <a:r>
              <a:rPr lang="en-US" sz="3484">
                <a:solidFill>
                  <a:srgbClr val="FFFFFF"/>
                </a:solidFill>
                <a:latin typeface="Arial MT Pro"/>
                <a:ea typeface="Arial MT Pro"/>
                <a:cs typeface="Arial MT Pro"/>
                <a:sym typeface="Arial MT Pro"/>
              </a:rPr>
              <a:t>  It is a Supervised Regression Task (Predicting a continuous numerical value: Price).</a:t>
            </a:r>
          </a:p>
          <a:p>
            <a:pPr algn="just">
              <a:lnSpc>
                <a:spcPts val="4878"/>
              </a:lnSpc>
              <a:spcBef>
                <a:spcPct val="0"/>
              </a:spcBef>
            </a:pPr>
            <a:endParaRPr lang="en-US" sz="3484">
              <a:solidFill>
                <a:srgbClr val="FFFFFF"/>
              </a:solidFill>
              <a:latin typeface="Arial MT Pro"/>
              <a:ea typeface="Arial MT Pro"/>
              <a:cs typeface="Arial MT Pro"/>
              <a:sym typeface="Arial MT Pro"/>
            </a:endParaRPr>
          </a:p>
        </p:txBody>
      </p:sp>
      <p:grpSp>
        <p:nvGrpSpPr>
          <p:cNvPr id="10" name="Group 10"/>
          <p:cNvGrpSpPr/>
          <p:nvPr/>
        </p:nvGrpSpPr>
        <p:grpSpPr>
          <a:xfrm rot="-4011154">
            <a:off x="12755358" y="3032614"/>
            <a:ext cx="17403374" cy="15009081"/>
            <a:chOff x="0" y="0"/>
            <a:chExt cx="4583605" cy="3953009"/>
          </a:xfrm>
        </p:grpSpPr>
        <p:sp>
          <p:nvSpPr>
            <p:cNvPr id="11" name="Freeform 11"/>
            <p:cNvSpPr/>
            <p:nvPr/>
          </p:nvSpPr>
          <p:spPr>
            <a:xfrm>
              <a:off x="0" y="0"/>
              <a:ext cx="4583605" cy="3953009"/>
            </a:xfrm>
            <a:custGeom>
              <a:avLst/>
              <a:gdLst/>
              <a:ahLst/>
              <a:cxnLst/>
              <a:rect l="l" t="t" r="r" b="b"/>
              <a:pathLst>
                <a:path w="4583605" h="3953009">
                  <a:moveTo>
                    <a:pt x="0" y="0"/>
                  </a:moveTo>
                  <a:lnTo>
                    <a:pt x="4583605" y="0"/>
                  </a:lnTo>
                  <a:lnTo>
                    <a:pt x="4583605" y="3953009"/>
                  </a:lnTo>
                  <a:lnTo>
                    <a:pt x="0" y="3953009"/>
                  </a:lnTo>
                  <a:close/>
                </a:path>
              </a:pathLst>
            </a:custGeom>
            <a:gradFill rotWithShape="1">
              <a:gsLst>
                <a:gs pos="0">
                  <a:srgbClr val="27DDDF">
                    <a:alpha val="0"/>
                  </a:srgbClr>
                </a:gs>
                <a:gs pos="100000">
                  <a:srgbClr val="27DDDF">
                    <a:alpha val="100000"/>
                  </a:srgbClr>
                </a:gs>
              </a:gsLst>
              <a:lin ang="5400000"/>
            </a:gradFill>
          </p:spPr>
        </p:sp>
        <p:sp>
          <p:nvSpPr>
            <p:cNvPr id="12" name="TextBox 12"/>
            <p:cNvSpPr txBox="1"/>
            <p:nvPr/>
          </p:nvSpPr>
          <p:spPr>
            <a:xfrm>
              <a:off x="0" y="19050"/>
              <a:ext cx="4583605" cy="3933959"/>
            </a:xfrm>
            <a:prstGeom prst="rect">
              <a:avLst/>
            </a:prstGeom>
          </p:spPr>
          <p:txBody>
            <a:bodyPr lIns="50800" tIns="50800" rIns="50800" bIns="50800" rtlCol="0" anchor="ctr"/>
            <a:lstStyle/>
            <a:p>
              <a:pPr algn="ctr">
                <a:lnSpc>
                  <a:spcPts val="1387"/>
                </a:lnSpc>
              </a:pPr>
              <a:endParaRPr/>
            </a:p>
          </p:txBody>
        </p:sp>
      </p:grpSp>
      <p:sp>
        <p:nvSpPr>
          <p:cNvPr id="13" name="TextBox 13"/>
          <p:cNvSpPr txBox="1"/>
          <p:nvPr/>
        </p:nvSpPr>
        <p:spPr>
          <a:xfrm>
            <a:off x="594703" y="201317"/>
            <a:ext cx="10313407" cy="2184478"/>
          </a:xfrm>
          <a:prstGeom prst="rect">
            <a:avLst/>
          </a:prstGeom>
        </p:spPr>
        <p:txBody>
          <a:bodyPr lIns="0" tIns="0" rIns="0" bIns="0" rtlCol="0" anchor="t">
            <a:spAutoFit/>
          </a:bodyPr>
          <a:lstStyle/>
          <a:p>
            <a:pPr algn="l">
              <a:lnSpc>
                <a:spcPts val="7775"/>
              </a:lnSpc>
            </a:pPr>
            <a:r>
              <a:rPr lang="en-US" sz="8015" b="1" spc="-128">
                <a:solidFill>
                  <a:srgbClr val="FFFFFF"/>
                </a:solidFill>
                <a:latin typeface="Arial MT Pro Bold"/>
                <a:ea typeface="Arial MT Pro Bold"/>
                <a:cs typeface="Arial MT Pro Bold"/>
                <a:sym typeface="Arial MT Pro Bold"/>
              </a:rPr>
              <a:t>Business Understanding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grpSp>
        <p:nvGrpSpPr>
          <p:cNvPr id="2" name="Group 2"/>
          <p:cNvGrpSpPr/>
          <p:nvPr/>
        </p:nvGrpSpPr>
        <p:grpSpPr>
          <a:xfrm>
            <a:off x="813364" y="2881426"/>
            <a:ext cx="7089518" cy="3309700"/>
            <a:chOff x="0" y="0"/>
            <a:chExt cx="1867198" cy="871690"/>
          </a:xfrm>
        </p:grpSpPr>
        <p:sp>
          <p:nvSpPr>
            <p:cNvPr id="3" name="Freeform 3"/>
            <p:cNvSpPr/>
            <p:nvPr/>
          </p:nvSpPr>
          <p:spPr>
            <a:xfrm>
              <a:off x="0" y="0"/>
              <a:ext cx="1867198" cy="871690"/>
            </a:xfrm>
            <a:custGeom>
              <a:avLst/>
              <a:gdLst/>
              <a:ahLst/>
              <a:cxnLst/>
              <a:rect l="l" t="t" r="r" b="b"/>
              <a:pathLst>
                <a:path w="1867198" h="871690">
                  <a:moveTo>
                    <a:pt x="41497" y="0"/>
                  </a:moveTo>
                  <a:lnTo>
                    <a:pt x="1825701" y="0"/>
                  </a:lnTo>
                  <a:cubicBezTo>
                    <a:pt x="1836707" y="0"/>
                    <a:pt x="1847262" y="4372"/>
                    <a:pt x="1855044" y="12154"/>
                  </a:cubicBezTo>
                  <a:cubicBezTo>
                    <a:pt x="1862826" y="19936"/>
                    <a:pt x="1867198" y="30491"/>
                    <a:pt x="1867198" y="41497"/>
                  </a:cubicBezTo>
                  <a:lnTo>
                    <a:pt x="1867198" y="830194"/>
                  </a:lnTo>
                  <a:cubicBezTo>
                    <a:pt x="1867198" y="853112"/>
                    <a:pt x="1848620" y="871690"/>
                    <a:pt x="1825701" y="871690"/>
                  </a:cubicBezTo>
                  <a:lnTo>
                    <a:pt x="41497" y="871690"/>
                  </a:lnTo>
                  <a:cubicBezTo>
                    <a:pt x="30491" y="871690"/>
                    <a:pt x="19936" y="867318"/>
                    <a:pt x="12154" y="859536"/>
                  </a:cubicBezTo>
                  <a:cubicBezTo>
                    <a:pt x="4372" y="851754"/>
                    <a:pt x="0" y="841199"/>
                    <a:pt x="0" y="830194"/>
                  </a:cubicBezTo>
                  <a:lnTo>
                    <a:pt x="0" y="41497"/>
                  </a:lnTo>
                  <a:cubicBezTo>
                    <a:pt x="0" y="30491"/>
                    <a:pt x="4372" y="19936"/>
                    <a:pt x="12154" y="12154"/>
                  </a:cubicBezTo>
                  <a:cubicBezTo>
                    <a:pt x="19936" y="4372"/>
                    <a:pt x="30491" y="0"/>
                    <a:pt x="41497" y="0"/>
                  </a:cubicBezTo>
                  <a:close/>
                </a:path>
              </a:pathLst>
            </a:custGeom>
            <a:gradFill rotWithShape="1">
              <a:gsLst>
                <a:gs pos="0">
                  <a:srgbClr val="27DDDF">
                    <a:alpha val="0"/>
                  </a:srgbClr>
                </a:gs>
                <a:gs pos="100000">
                  <a:srgbClr val="27DDDF">
                    <a:alpha val="100000"/>
                  </a:srgbClr>
                </a:gs>
              </a:gsLst>
              <a:lin ang="5400000"/>
            </a:gradFill>
          </p:spPr>
        </p:sp>
        <p:sp>
          <p:nvSpPr>
            <p:cNvPr id="4" name="TextBox 4"/>
            <p:cNvSpPr txBox="1"/>
            <p:nvPr/>
          </p:nvSpPr>
          <p:spPr>
            <a:xfrm>
              <a:off x="0" y="19050"/>
              <a:ext cx="1867198" cy="852640"/>
            </a:xfrm>
            <a:prstGeom prst="rect">
              <a:avLst/>
            </a:prstGeom>
          </p:spPr>
          <p:txBody>
            <a:bodyPr lIns="50800" tIns="50800" rIns="50800" bIns="50800" rtlCol="0" anchor="ctr"/>
            <a:lstStyle/>
            <a:p>
              <a:pPr algn="ctr">
                <a:lnSpc>
                  <a:spcPts val="1651"/>
                </a:lnSpc>
              </a:pPr>
              <a:endParaRPr/>
            </a:p>
          </p:txBody>
        </p:sp>
      </p:grpSp>
      <p:grpSp>
        <p:nvGrpSpPr>
          <p:cNvPr id="5" name="Group 5"/>
          <p:cNvGrpSpPr/>
          <p:nvPr/>
        </p:nvGrpSpPr>
        <p:grpSpPr>
          <a:xfrm>
            <a:off x="10790770" y="454103"/>
            <a:ext cx="6583024" cy="4515361"/>
            <a:chOff x="0" y="0"/>
            <a:chExt cx="1733800" cy="1189231"/>
          </a:xfrm>
        </p:grpSpPr>
        <p:sp>
          <p:nvSpPr>
            <p:cNvPr id="6" name="Freeform 6"/>
            <p:cNvSpPr/>
            <p:nvPr/>
          </p:nvSpPr>
          <p:spPr>
            <a:xfrm>
              <a:off x="0" y="0"/>
              <a:ext cx="1733801" cy="1189231"/>
            </a:xfrm>
            <a:custGeom>
              <a:avLst/>
              <a:gdLst/>
              <a:ahLst/>
              <a:cxnLst/>
              <a:rect l="l" t="t" r="r" b="b"/>
              <a:pathLst>
                <a:path w="1733801" h="1189231">
                  <a:moveTo>
                    <a:pt x="44690" y="0"/>
                  </a:moveTo>
                  <a:lnTo>
                    <a:pt x="1689111" y="0"/>
                  </a:lnTo>
                  <a:cubicBezTo>
                    <a:pt x="1713792" y="0"/>
                    <a:pt x="1733801" y="20008"/>
                    <a:pt x="1733801" y="44690"/>
                  </a:cubicBezTo>
                  <a:lnTo>
                    <a:pt x="1733801" y="1144541"/>
                  </a:lnTo>
                  <a:cubicBezTo>
                    <a:pt x="1733801" y="1156394"/>
                    <a:pt x="1729092" y="1167761"/>
                    <a:pt x="1720711" y="1176141"/>
                  </a:cubicBezTo>
                  <a:cubicBezTo>
                    <a:pt x="1712330" y="1184522"/>
                    <a:pt x="1700963" y="1189231"/>
                    <a:pt x="1689111" y="1189231"/>
                  </a:cubicBezTo>
                  <a:lnTo>
                    <a:pt x="44690" y="1189231"/>
                  </a:lnTo>
                  <a:cubicBezTo>
                    <a:pt x="32837" y="1189231"/>
                    <a:pt x="21470" y="1184522"/>
                    <a:pt x="13089" y="1176141"/>
                  </a:cubicBezTo>
                  <a:cubicBezTo>
                    <a:pt x="4708" y="1167761"/>
                    <a:pt x="0" y="1156394"/>
                    <a:pt x="0" y="1144541"/>
                  </a:cubicBezTo>
                  <a:lnTo>
                    <a:pt x="0" y="44690"/>
                  </a:lnTo>
                  <a:cubicBezTo>
                    <a:pt x="0" y="32837"/>
                    <a:pt x="4708" y="21470"/>
                    <a:pt x="13089" y="13089"/>
                  </a:cubicBezTo>
                  <a:cubicBezTo>
                    <a:pt x="21470" y="4708"/>
                    <a:pt x="32837" y="0"/>
                    <a:pt x="44690" y="0"/>
                  </a:cubicBezTo>
                  <a:close/>
                </a:path>
              </a:pathLst>
            </a:custGeom>
            <a:gradFill rotWithShape="1">
              <a:gsLst>
                <a:gs pos="0">
                  <a:srgbClr val="27DDDF">
                    <a:alpha val="0"/>
                  </a:srgbClr>
                </a:gs>
                <a:gs pos="100000">
                  <a:srgbClr val="27DDDF">
                    <a:alpha val="100000"/>
                  </a:srgbClr>
                </a:gs>
              </a:gsLst>
              <a:lin ang="5400000"/>
            </a:gradFill>
          </p:spPr>
        </p:sp>
        <p:sp>
          <p:nvSpPr>
            <p:cNvPr id="7" name="TextBox 7"/>
            <p:cNvSpPr txBox="1"/>
            <p:nvPr/>
          </p:nvSpPr>
          <p:spPr>
            <a:xfrm>
              <a:off x="0" y="19050"/>
              <a:ext cx="1733800" cy="1170181"/>
            </a:xfrm>
            <a:prstGeom prst="rect">
              <a:avLst/>
            </a:prstGeom>
          </p:spPr>
          <p:txBody>
            <a:bodyPr lIns="50800" tIns="50800" rIns="50800" bIns="50800" rtlCol="0" anchor="ctr"/>
            <a:lstStyle/>
            <a:p>
              <a:pPr algn="ctr">
                <a:lnSpc>
                  <a:spcPts val="1387"/>
                </a:lnSpc>
              </a:pPr>
              <a:endParaRPr/>
            </a:p>
          </p:txBody>
        </p:sp>
      </p:grpSp>
      <p:sp>
        <p:nvSpPr>
          <p:cNvPr id="8" name="Freeform 8"/>
          <p:cNvSpPr/>
          <p:nvPr/>
        </p:nvSpPr>
        <p:spPr>
          <a:xfrm>
            <a:off x="6999626" y="649607"/>
            <a:ext cx="1806512" cy="1383648"/>
          </a:xfrm>
          <a:custGeom>
            <a:avLst/>
            <a:gdLst/>
            <a:ahLst/>
            <a:cxnLst/>
            <a:rect l="l" t="t" r="r" b="b"/>
            <a:pathLst>
              <a:path w="1806512" h="1383648">
                <a:moveTo>
                  <a:pt x="0" y="0"/>
                </a:moveTo>
                <a:lnTo>
                  <a:pt x="1806512" y="0"/>
                </a:lnTo>
                <a:lnTo>
                  <a:pt x="1806512" y="1383647"/>
                </a:lnTo>
                <a:lnTo>
                  <a:pt x="0" y="1383647"/>
                </a:lnTo>
                <a:lnTo>
                  <a:pt x="0" y="0"/>
                </a:lnTo>
                <a:close/>
              </a:path>
            </a:pathLst>
          </a:custGeom>
          <a:blipFill>
            <a:blip r:embed="rId3">
              <a:extLst>
                <a:ext uri="{96DAC541-7B7A-43D3-8B79-37D633B846F1}">
                  <asvg:svgBlip xmlns:asvg="http://schemas.microsoft.com/office/drawing/2016/SVG/main" r:embed="rId4"/>
                </a:ext>
              </a:extLst>
            </a:blip>
            <a:stretch>
              <a:fillRect b="-35488"/>
            </a:stretch>
          </a:blipFill>
        </p:spPr>
      </p:sp>
      <p:grpSp>
        <p:nvGrpSpPr>
          <p:cNvPr id="9" name="Group 9"/>
          <p:cNvGrpSpPr/>
          <p:nvPr/>
        </p:nvGrpSpPr>
        <p:grpSpPr>
          <a:xfrm>
            <a:off x="8643786" y="5287752"/>
            <a:ext cx="8892359" cy="3731986"/>
            <a:chOff x="0" y="0"/>
            <a:chExt cx="1012929" cy="425111"/>
          </a:xfrm>
        </p:grpSpPr>
        <p:sp>
          <p:nvSpPr>
            <p:cNvPr id="10" name="Freeform 10"/>
            <p:cNvSpPr/>
            <p:nvPr/>
          </p:nvSpPr>
          <p:spPr>
            <a:xfrm>
              <a:off x="0" y="0"/>
              <a:ext cx="1012929" cy="425111"/>
            </a:xfrm>
            <a:custGeom>
              <a:avLst/>
              <a:gdLst/>
              <a:ahLst/>
              <a:cxnLst/>
              <a:rect l="l" t="t" r="r" b="b"/>
              <a:pathLst>
                <a:path w="1012929" h="425111">
                  <a:moveTo>
                    <a:pt x="17004" y="0"/>
                  </a:moveTo>
                  <a:lnTo>
                    <a:pt x="995925" y="0"/>
                  </a:lnTo>
                  <a:cubicBezTo>
                    <a:pt x="1000434" y="0"/>
                    <a:pt x="1004760" y="1792"/>
                    <a:pt x="1007949" y="4980"/>
                  </a:cubicBezTo>
                  <a:cubicBezTo>
                    <a:pt x="1011138" y="8169"/>
                    <a:pt x="1012929" y="12495"/>
                    <a:pt x="1012929" y="17004"/>
                  </a:cubicBezTo>
                  <a:lnTo>
                    <a:pt x="1012929" y="408106"/>
                  </a:lnTo>
                  <a:cubicBezTo>
                    <a:pt x="1012929" y="412616"/>
                    <a:pt x="1011138" y="416941"/>
                    <a:pt x="1007949" y="420130"/>
                  </a:cubicBezTo>
                  <a:cubicBezTo>
                    <a:pt x="1004760" y="423319"/>
                    <a:pt x="1000434" y="425111"/>
                    <a:pt x="995925" y="425111"/>
                  </a:cubicBezTo>
                  <a:lnTo>
                    <a:pt x="17004" y="425111"/>
                  </a:lnTo>
                  <a:cubicBezTo>
                    <a:pt x="12495" y="425111"/>
                    <a:pt x="8169" y="423319"/>
                    <a:pt x="4980" y="420130"/>
                  </a:cubicBezTo>
                  <a:cubicBezTo>
                    <a:pt x="1792" y="416941"/>
                    <a:pt x="0" y="412616"/>
                    <a:pt x="0" y="408106"/>
                  </a:cubicBezTo>
                  <a:lnTo>
                    <a:pt x="0" y="17004"/>
                  </a:lnTo>
                  <a:cubicBezTo>
                    <a:pt x="0" y="12495"/>
                    <a:pt x="1792" y="8169"/>
                    <a:pt x="4980" y="4980"/>
                  </a:cubicBezTo>
                  <a:cubicBezTo>
                    <a:pt x="8169" y="1792"/>
                    <a:pt x="12495" y="0"/>
                    <a:pt x="17004" y="0"/>
                  </a:cubicBezTo>
                  <a:close/>
                </a:path>
              </a:pathLst>
            </a:custGeom>
            <a:gradFill rotWithShape="1">
              <a:gsLst>
                <a:gs pos="0">
                  <a:srgbClr val="27DDDF">
                    <a:alpha val="0"/>
                  </a:srgbClr>
                </a:gs>
                <a:gs pos="100000">
                  <a:srgbClr val="27DDDF">
                    <a:alpha val="100000"/>
                  </a:srgbClr>
                </a:gs>
              </a:gsLst>
              <a:lin ang="5400000"/>
            </a:gradFill>
          </p:spPr>
        </p:sp>
        <p:sp>
          <p:nvSpPr>
            <p:cNvPr id="11" name="TextBox 11"/>
            <p:cNvSpPr txBox="1"/>
            <p:nvPr/>
          </p:nvSpPr>
          <p:spPr>
            <a:xfrm>
              <a:off x="0" y="19050"/>
              <a:ext cx="1012929" cy="406061"/>
            </a:xfrm>
            <a:prstGeom prst="rect">
              <a:avLst/>
            </a:prstGeom>
          </p:spPr>
          <p:txBody>
            <a:bodyPr lIns="50800" tIns="50800" rIns="50800" bIns="50800" rtlCol="0" anchor="ctr"/>
            <a:lstStyle/>
            <a:p>
              <a:pPr algn="ctr">
                <a:lnSpc>
                  <a:spcPts val="1387"/>
                </a:lnSpc>
              </a:pPr>
              <a:endParaRPr/>
            </a:p>
          </p:txBody>
        </p:sp>
      </p:grpSp>
      <p:sp>
        <p:nvSpPr>
          <p:cNvPr id="12" name="TextBox 12"/>
          <p:cNvSpPr txBox="1"/>
          <p:nvPr/>
        </p:nvSpPr>
        <p:spPr>
          <a:xfrm>
            <a:off x="870419" y="311136"/>
            <a:ext cx="6975408" cy="2032014"/>
          </a:xfrm>
          <a:prstGeom prst="rect">
            <a:avLst/>
          </a:prstGeom>
        </p:spPr>
        <p:txBody>
          <a:bodyPr lIns="0" tIns="0" rIns="0" bIns="0" rtlCol="0" anchor="t">
            <a:spAutoFit/>
          </a:bodyPr>
          <a:lstStyle/>
          <a:p>
            <a:pPr algn="l">
              <a:lnSpc>
                <a:spcPts val="7333"/>
              </a:lnSpc>
            </a:pPr>
            <a:r>
              <a:rPr lang="en-US" sz="7051" b="1" spc="-296">
                <a:solidFill>
                  <a:srgbClr val="FFFFFF"/>
                </a:solidFill>
                <a:latin typeface="Arial MT Pro Bold"/>
                <a:ea typeface="Arial MT Pro Bold"/>
                <a:cs typeface="Arial MT Pro Bold"/>
                <a:sym typeface="Arial MT Pro Bold"/>
              </a:rPr>
              <a:t>Data   Understanding</a:t>
            </a:r>
          </a:p>
        </p:txBody>
      </p:sp>
      <p:sp>
        <p:nvSpPr>
          <p:cNvPr id="13" name="TextBox 13"/>
          <p:cNvSpPr txBox="1"/>
          <p:nvPr/>
        </p:nvSpPr>
        <p:spPr>
          <a:xfrm>
            <a:off x="1377371" y="3081000"/>
            <a:ext cx="7076236" cy="716360"/>
          </a:xfrm>
          <a:prstGeom prst="rect">
            <a:avLst/>
          </a:prstGeom>
        </p:spPr>
        <p:txBody>
          <a:bodyPr lIns="0" tIns="0" rIns="0" bIns="0" rtlCol="0" anchor="t">
            <a:spAutoFit/>
          </a:bodyPr>
          <a:lstStyle/>
          <a:p>
            <a:pPr algn="l">
              <a:lnSpc>
                <a:spcPts val="2552"/>
              </a:lnSpc>
            </a:pPr>
            <a:r>
              <a:rPr lang="en-US" sz="2454" b="1" spc="-103">
                <a:solidFill>
                  <a:srgbClr val="FFFFFF"/>
                </a:solidFill>
                <a:latin typeface="Arial MT Pro Bold"/>
                <a:ea typeface="Arial MT Pro Bold"/>
                <a:cs typeface="Arial MT Pro Bold"/>
                <a:sym typeface="Arial MT Pro Bold"/>
              </a:rPr>
              <a:t>Collect, Describe, and Explore Data.</a:t>
            </a:r>
          </a:p>
          <a:p>
            <a:pPr algn="l">
              <a:lnSpc>
                <a:spcPts val="2552"/>
              </a:lnSpc>
            </a:pPr>
            <a:endParaRPr lang="en-US" sz="2454" b="1" spc="-103">
              <a:solidFill>
                <a:srgbClr val="FFFFFF"/>
              </a:solidFill>
              <a:latin typeface="Arial MT Pro Bold"/>
              <a:ea typeface="Arial MT Pro Bold"/>
              <a:cs typeface="Arial MT Pro Bold"/>
              <a:sym typeface="Arial MT Pro Bold"/>
            </a:endParaRPr>
          </a:p>
        </p:txBody>
      </p:sp>
      <p:sp>
        <p:nvSpPr>
          <p:cNvPr id="14" name="TextBox 14"/>
          <p:cNvSpPr txBox="1"/>
          <p:nvPr/>
        </p:nvSpPr>
        <p:spPr>
          <a:xfrm>
            <a:off x="813364" y="3824427"/>
            <a:ext cx="7668071" cy="1145037"/>
          </a:xfrm>
          <a:prstGeom prst="rect">
            <a:avLst/>
          </a:prstGeom>
        </p:spPr>
        <p:txBody>
          <a:bodyPr lIns="0" tIns="0" rIns="0" bIns="0" rtlCol="0" anchor="t">
            <a:spAutoFit/>
          </a:bodyPr>
          <a:lstStyle/>
          <a:p>
            <a:pPr algn="l">
              <a:lnSpc>
                <a:spcPts val="2964"/>
              </a:lnSpc>
            </a:pPr>
            <a:r>
              <a:rPr lang="en-US" sz="2117">
                <a:solidFill>
                  <a:srgbClr val="FFFFFF"/>
                </a:solidFill>
                <a:latin typeface="Arial MT Pro"/>
                <a:ea typeface="Arial MT Pro"/>
                <a:cs typeface="Arial MT Pro"/>
                <a:sym typeface="Arial MT Pro"/>
              </a:rPr>
              <a:t>Identify how the car's characteristics (features) translate into its market Price (Target Variable).</a:t>
            </a:r>
          </a:p>
          <a:p>
            <a:pPr algn="l">
              <a:lnSpc>
                <a:spcPts val="2964"/>
              </a:lnSpc>
              <a:spcBef>
                <a:spcPct val="0"/>
              </a:spcBef>
            </a:pPr>
            <a:endParaRPr lang="en-US" sz="2117">
              <a:solidFill>
                <a:srgbClr val="FFFFFF"/>
              </a:solidFill>
              <a:latin typeface="Arial MT Pro"/>
              <a:ea typeface="Arial MT Pro"/>
              <a:cs typeface="Arial MT Pro"/>
              <a:sym typeface="Arial MT Pro"/>
            </a:endParaRPr>
          </a:p>
        </p:txBody>
      </p:sp>
      <p:sp>
        <p:nvSpPr>
          <p:cNvPr id="15" name="TextBox 15"/>
          <p:cNvSpPr txBox="1"/>
          <p:nvPr/>
        </p:nvSpPr>
        <p:spPr>
          <a:xfrm>
            <a:off x="10790770" y="1535759"/>
            <a:ext cx="6879706" cy="2266323"/>
          </a:xfrm>
          <a:prstGeom prst="rect">
            <a:avLst/>
          </a:prstGeom>
        </p:spPr>
        <p:txBody>
          <a:bodyPr lIns="0" tIns="0" rIns="0" bIns="0" rtlCol="0" anchor="t">
            <a:spAutoFit/>
          </a:bodyPr>
          <a:lstStyle/>
          <a:p>
            <a:pPr algn="l">
              <a:lnSpc>
                <a:spcPts val="2975"/>
              </a:lnSpc>
            </a:pPr>
            <a:r>
              <a:rPr lang="en-US" sz="2125">
                <a:solidFill>
                  <a:srgbClr val="FFFFFF"/>
                </a:solidFill>
                <a:latin typeface="Arial MT Pro"/>
                <a:ea typeface="Arial MT Pro"/>
                <a:cs typeface="Arial MT Pro"/>
                <a:sym typeface="Arial MT Pro"/>
              </a:rPr>
              <a:t>Intrinsic Value : Company Name, model name,  engine capacity </a:t>
            </a:r>
          </a:p>
          <a:p>
            <a:pPr algn="l">
              <a:lnSpc>
                <a:spcPts val="2975"/>
              </a:lnSpc>
            </a:pPr>
            <a:r>
              <a:rPr lang="en-US" sz="2125">
                <a:solidFill>
                  <a:srgbClr val="FFFFFF"/>
                </a:solidFill>
                <a:latin typeface="Arial MT Pro"/>
                <a:ea typeface="Arial MT Pro"/>
                <a:cs typeface="Arial MT Pro"/>
                <a:sym typeface="Arial MT Pro"/>
              </a:rPr>
              <a:t>Depreciation : car age, mileage</a:t>
            </a:r>
          </a:p>
          <a:p>
            <a:pPr algn="l">
              <a:lnSpc>
                <a:spcPts val="2975"/>
              </a:lnSpc>
            </a:pPr>
            <a:r>
              <a:rPr lang="en-US" sz="2125">
                <a:solidFill>
                  <a:srgbClr val="FFFFFF"/>
                </a:solidFill>
                <a:latin typeface="Arial MT Pro"/>
                <a:ea typeface="Arial MT Pro"/>
                <a:cs typeface="Arial MT Pro"/>
                <a:sym typeface="Arial MT Pro"/>
              </a:rPr>
              <a:t>Market Factors : location, assembly, registration status, color</a:t>
            </a:r>
          </a:p>
          <a:p>
            <a:pPr algn="l">
              <a:lnSpc>
                <a:spcPts val="2975"/>
              </a:lnSpc>
              <a:spcBef>
                <a:spcPct val="0"/>
              </a:spcBef>
            </a:pPr>
            <a:endParaRPr lang="en-US" sz="2125">
              <a:solidFill>
                <a:srgbClr val="FFFFFF"/>
              </a:solidFill>
              <a:latin typeface="Arial MT Pro"/>
              <a:ea typeface="Arial MT Pro"/>
              <a:cs typeface="Arial MT Pro"/>
              <a:sym typeface="Arial MT Pro"/>
            </a:endParaRPr>
          </a:p>
        </p:txBody>
      </p:sp>
      <p:sp>
        <p:nvSpPr>
          <p:cNvPr id="16" name="TextBox 16"/>
          <p:cNvSpPr txBox="1"/>
          <p:nvPr/>
        </p:nvSpPr>
        <p:spPr>
          <a:xfrm>
            <a:off x="11579451" y="808587"/>
            <a:ext cx="4791166" cy="618696"/>
          </a:xfrm>
          <a:prstGeom prst="rect">
            <a:avLst/>
          </a:prstGeom>
        </p:spPr>
        <p:txBody>
          <a:bodyPr wrap="square" lIns="0" tIns="0" rIns="0" bIns="0" rtlCol="0" anchor="t">
            <a:spAutoFit/>
          </a:bodyPr>
          <a:lstStyle/>
          <a:p>
            <a:pPr algn="ctr">
              <a:lnSpc>
                <a:spcPts val="5105"/>
              </a:lnSpc>
              <a:spcBef>
                <a:spcPct val="0"/>
              </a:spcBef>
            </a:pPr>
            <a:r>
              <a:rPr lang="en-US" sz="3647" dirty="0">
                <a:solidFill>
                  <a:srgbClr val="FFFFFF"/>
                </a:solidFill>
                <a:latin typeface="Arial MT Pro"/>
                <a:ea typeface="Arial MT Pro"/>
                <a:cs typeface="Arial MT Pro"/>
                <a:sym typeface="Arial MT Pro"/>
              </a:rPr>
              <a:t>Feature Relevance</a:t>
            </a:r>
          </a:p>
        </p:txBody>
      </p:sp>
      <p:sp>
        <p:nvSpPr>
          <p:cNvPr id="17" name="TextBox 17"/>
          <p:cNvSpPr txBox="1"/>
          <p:nvPr/>
        </p:nvSpPr>
        <p:spPr>
          <a:xfrm>
            <a:off x="8806138" y="6114925"/>
            <a:ext cx="8567656" cy="2001439"/>
          </a:xfrm>
          <a:prstGeom prst="rect">
            <a:avLst/>
          </a:prstGeom>
        </p:spPr>
        <p:txBody>
          <a:bodyPr lIns="0" tIns="0" rIns="0" bIns="0" rtlCol="0" anchor="t">
            <a:spAutoFit/>
          </a:bodyPr>
          <a:lstStyle/>
          <a:p>
            <a:pPr algn="ctr">
              <a:lnSpc>
                <a:spcPts val="2626"/>
              </a:lnSpc>
            </a:pPr>
            <a:endParaRPr/>
          </a:p>
          <a:p>
            <a:pPr algn="ctr">
              <a:lnSpc>
                <a:spcPts val="2626"/>
              </a:lnSpc>
            </a:pPr>
            <a:r>
              <a:rPr lang="en-US" sz="1876">
                <a:solidFill>
                  <a:srgbClr val="FFFFFF"/>
                </a:solidFill>
                <a:latin typeface="Arial MT Pro"/>
                <a:ea typeface="Arial MT Pro"/>
                <a:cs typeface="Arial MT Pro"/>
                <a:sym typeface="Arial MT Pro"/>
              </a:rPr>
              <a:t>High Cardinality: Need efficient handling for variables with many unique values (e.g., model_name, location).</a:t>
            </a:r>
          </a:p>
          <a:p>
            <a:pPr algn="ctr">
              <a:lnSpc>
                <a:spcPts val="2626"/>
              </a:lnSpc>
            </a:pPr>
            <a:r>
              <a:rPr lang="en-US" sz="1876">
                <a:solidFill>
                  <a:srgbClr val="FFFFFF"/>
                </a:solidFill>
                <a:latin typeface="Arial MT Pro"/>
                <a:ea typeface="Arial MT Pro"/>
                <a:cs typeface="Arial MT Pro"/>
                <a:sym typeface="Arial MT Pro"/>
              </a:rPr>
              <a:t>Categorical Data: categorical columns  require encoding (e.g., One-Hot or Label Encoding).</a:t>
            </a:r>
          </a:p>
          <a:p>
            <a:pPr algn="ctr">
              <a:lnSpc>
                <a:spcPts val="2626"/>
              </a:lnSpc>
              <a:spcBef>
                <a:spcPct val="0"/>
              </a:spcBef>
            </a:pPr>
            <a:endParaRPr lang="en-US" sz="1876">
              <a:solidFill>
                <a:srgbClr val="FFFFFF"/>
              </a:solidFill>
              <a:latin typeface="Arial MT Pro"/>
              <a:ea typeface="Arial MT Pro"/>
              <a:cs typeface="Arial MT Pro"/>
              <a:sym typeface="Arial MT Pro"/>
            </a:endParaRPr>
          </a:p>
        </p:txBody>
      </p:sp>
      <p:sp>
        <p:nvSpPr>
          <p:cNvPr id="18" name="TextBox 18"/>
          <p:cNvSpPr txBox="1"/>
          <p:nvPr/>
        </p:nvSpPr>
        <p:spPr>
          <a:xfrm>
            <a:off x="8806138" y="5371375"/>
            <a:ext cx="3772051" cy="599295"/>
          </a:xfrm>
          <a:prstGeom prst="rect">
            <a:avLst/>
          </a:prstGeom>
        </p:spPr>
        <p:txBody>
          <a:bodyPr lIns="0" tIns="0" rIns="0" bIns="0" rtlCol="0" anchor="t">
            <a:spAutoFit/>
          </a:bodyPr>
          <a:lstStyle/>
          <a:p>
            <a:pPr algn="ctr">
              <a:lnSpc>
                <a:spcPts val="4442"/>
              </a:lnSpc>
              <a:spcBef>
                <a:spcPct val="0"/>
              </a:spcBef>
            </a:pPr>
            <a:r>
              <a:rPr lang="en-US" sz="3173">
                <a:solidFill>
                  <a:srgbClr val="FFFFFF"/>
                </a:solidFill>
                <a:latin typeface="Arial MT Pro"/>
                <a:ea typeface="Arial MT Pro"/>
                <a:cs typeface="Arial MT Pro"/>
                <a:sym typeface="Arial MT Pro"/>
              </a:rPr>
              <a:t>Key Data Challenges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grpSp>
        <p:nvGrpSpPr>
          <p:cNvPr id="2" name="Group 2"/>
          <p:cNvGrpSpPr/>
          <p:nvPr/>
        </p:nvGrpSpPr>
        <p:grpSpPr>
          <a:xfrm>
            <a:off x="699447" y="1788327"/>
            <a:ext cx="7815583" cy="3576649"/>
            <a:chOff x="0" y="0"/>
            <a:chExt cx="2058425" cy="941998"/>
          </a:xfrm>
        </p:grpSpPr>
        <p:sp>
          <p:nvSpPr>
            <p:cNvPr id="3" name="Freeform 3"/>
            <p:cNvSpPr/>
            <p:nvPr/>
          </p:nvSpPr>
          <p:spPr>
            <a:xfrm>
              <a:off x="0" y="0"/>
              <a:ext cx="2058425" cy="941998"/>
            </a:xfrm>
            <a:custGeom>
              <a:avLst/>
              <a:gdLst/>
              <a:ahLst/>
              <a:cxnLst/>
              <a:rect l="l" t="t" r="r" b="b"/>
              <a:pathLst>
                <a:path w="2058425" h="941998">
                  <a:moveTo>
                    <a:pt x="50519" y="0"/>
                  </a:moveTo>
                  <a:lnTo>
                    <a:pt x="2007906" y="0"/>
                  </a:lnTo>
                  <a:cubicBezTo>
                    <a:pt x="2035807" y="0"/>
                    <a:pt x="2058425" y="22618"/>
                    <a:pt x="2058425" y="50519"/>
                  </a:cubicBezTo>
                  <a:lnTo>
                    <a:pt x="2058425" y="891479"/>
                  </a:lnTo>
                  <a:cubicBezTo>
                    <a:pt x="2058425" y="919380"/>
                    <a:pt x="2035807" y="941998"/>
                    <a:pt x="2007906" y="941998"/>
                  </a:cubicBezTo>
                  <a:lnTo>
                    <a:pt x="50519" y="941998"/>
                  </a:lnTo>
                  <a:cubicBezTo>
                    <a:pt x="22618" y="941998"/>
                    <a:pt x="0" y="919380"/>
                    <a:pt x="0" y="891479"/>
                  </a:cubicBezTo>
                  <a:lnTo>
                    <a:pt x="0" y="50519"/>
                  </a:lnTo>
                  <a:cubicBezTo>
                    <a:pt x="0" y="22618"/>
                    <a:pt x="22618" y="0"/>
                    <a:pt x="50519" y="0"/>
                  </a:cubicBezTo>
                  <a:close/>
                </a:path>
              </a:pathLst>
            </a:custGeom>
            <a:gradFill rotWithShape="1">
              <a:gsLst>
                <a:gs pos="0">
                  <a:srgbClr val="27DDDF">
                    <a:alpha val="0"/>
                  </a:srgbClr>
                </a:gs>
                <a:gs pos="100000">
                  <a:srgbClr val="27DDDF">
                    <a:alpha val="100000"/>
                  </a:srgbClr>
                </a:gs>
              </a:gsLst>
              <a:lin ang="5400000"/>
            </a:gradFill>
          </p:spPr>
        </p:sp>
        <p:sp>
          <p:nvSpPr>
            <p:cNvPr id="4" name="TextBox 4"/>
            <p:cNvSpPr txBox="1"/>
            <p:nvPr/>
          </p:nvSpPr>
          <p:spPr>
            <a:xfrm>
              <a:off x="0" y="19050"/>
              <a:ext cx="2058425" cy="922948"/>
            </a:xfrm>
            <a:prstGeom prst="rect">
              <a:avLst/>
            </a:prstGeom>
          </p:spPr>
          <p:txBody>
            <a:bodyPr lIns="50800" tIns="50800" rIns="50800" bIns="50800" rtlCol="0" anchor="ctr"/>
            <a:lstStyle/>
            <a:p>
              <a:pPr algn="ctr">
                <a:lnSpc>
                  <a:spcPts val="1387"/>
                </a:lnSpc>
              </a:pPr>
              <a:endParaRPr/>
            </a:p>
          </p:txBody>
        </p:sp>
      </p:grpSp>
      <p:grpSp>
        <p:nvGrpSpPr>
          <p:cNvPr id="5" name="Group 5"/>
          <p:cNvGrpSpPr/>
          <p:nvPr/>
        </p:nvGrpSpPr>
        <p:grpSpPr>
          <a:xfrm>
            <a:off x="11233853" y="2399142"/>
            <a:ext cx="6371044" cy="2553882"/>
            <a:chOff x="0" y="0"/>
            <a:chExt cx="1661977" cy="666216"/>
          </a:xfrm>
        </p:grpSpPr>
        <p:sp>
          <p:nvSpPr>
            <p:cNvPr id="6" name="Freeform 6"/>
            <p:cNvSpPr/>
            <p:nvPr/>
          </p:nvSpPr>
          <p:spPr>
            <a:xfrm>
              <a:off x="0" y="0"/>
              <a:ext cx="1661977" cy="666216"/>
            </a:xfrm>
            <a:custGeom>
              <a:avLst/>
              <a:gdLst/>
              <a:ahLst/>
              <a:cxnLst/>
              <a:rect l="l" t="t" r="r" b="b"/>
              <a:pathLst>
                <a:path w="1661977" h="666216">
                  <a:moveTo>
                    <a:pt x="25519" y="0"/>
                  </a:moveTo>
                  <a:lnTo>
                    <a:pt x="1636459" y="0"/>
                  </a:lnTo>
                  <a:cubicBezTo>
                    <a:pt x="1650552" y="0"/>
                    <a:pt x="1661977" y="11425"/>
                    <a:pt x="1661977" y="25519"/>
                  </a:cubicBezTo>
                  <a:lnTo>
                    <a:pt x="1661977" y="640698"/>
                  </a:lnTo>
                  <a:cubicBezTo>
                    <a:pt x="1661977" y="654791"/>
                    <a:pt x="1650552" y="666216"/>
                    <a:pt x="1636459" y="666216"/>
                  </a:cubicBezTo>
                  <a:lnTo>
                    <a:pt x="25519" y="666216"/>
                  </a:lnTo>
                  <a:cubicBezTo>
                    <a:pt x="11425" y="666216"/>
                    <a:pt x="0" y="654791"/>
                    <a:pt x="0" y="640698"/>
                  </a:cubicBezTo>
                  <a:lnTo>
                    <a:pt x="0" y="25519"/>
                  </a:lnTo>
                  <a:cubicBezTo>
                    <a:pt x="0" y="11425"/>
                    <a:pt x="11425" y="0"/>
                    <a:pt x="25519" y="0"/>
                  </a:cubicBezTo>
                  <a:close/>
                </a:path>
              </a:pathLst>
            </a:custGeom>
            <a:gradFill rotWithShape="1">
              <a:gsLst>
                <a:gs pos="0">
                  <a:srgbClr val="27DDDF">
                    <a:alpha val="0"/>
                  </a:srgbClr>
                </a:gs>
                <a:gs pos="100000">
                  <a:srgbClr val="27DDDF">
                    <a:alpha val="100000"/>
                  </a:srgbClr>
                </a:gs>
              </a:gsLst>
              <a:lin ang="5400000"/>
            </a:gradFill>
            <a:ln w="9525" cap="rnd">
              <a:noFill/>
              <a:prstDash val="solid"/>
              <a:round/>
            </a:ln>
          </p:spPr>
        </p:sp>
        <p:sp>
          <p:nvSpPr>
            <p:cNvPr id="7" name="TextBox 7"/>
            <p:cNvSpPr txBox="1"/>
            <p:nvPr/>
          </p:nvSpPr>
          <p:spPr>
            <a:xfrm>
              <a:off x="0" y="19050"/>
              <a:ext cx="1661977" cy="647166"/>
            </a:xfrm>
            <a:prstGeom prst="rect">
              <a:avLst/>
            </a:prstGeom>
            <a:ln>
              <a:noFill/>
            </a:ln>
          </p:spPr>
          <p:txBody>
            <a:bodyPr lIns="50800" tIns="50800" rIns="50800" bIns="50800" rtlCol="0" anchor="ctr"/>
            <a:lstStyle/>
            <a:p>
              <a:pPr algn="ctr">
                <a:lnSpc>
                  <a:spcPts val="1387"/>
                </a:lnSpc>
              </a:pPr>
              <a:endParaRPr/>
            </a:p>
          </p:txBody>
        </p:sp>
      </p:grpSp>
      <p:grpSp>
        <p:nvGrpSpPr>
          <p:cNvPr id="8" name="Group 8"/>
          <p:cNvGrpSpPr/>
          <p:nvPr/>
        </p:nvGrpSpPr>
        <p:grpSpPr>
          <a:xfrm>
            <a:off x="9992970" y="5546104"/>
            <a:ext cx="7789197" cy="3465552"/>
            <a:chOff x="0" y="0"/>
            <a:chExt cx="2031923" cy="904038"/>
          </a:xfrm>
        </p:grpSpPr>
        <p:sp>
          <p:nvSpPr>
            <p:cNvPr id="9" name="Freeform 9"/>
            <p:cNvSpPr/>
            <p:nvPr/>
          </p:nvSpPr>
          <p:spPr>
            <a:xfrm>
              <a:off x="0" y="0"/>
              <a:ext cx="2031923" cy="904038"/>
            </a:xfrm>
            <a:custGeom>
              <a:avLst/>
              <a:gdLst/>
              <a:ahLst/>
              <a:cxnLst/>
              <a:rect l="l" t="t" r="r" b="b"/>
              <a:pathLst>
                <a:path w="2031923" h="904038">
                  <a:moveTo>
                    <a:pt x="20873" y="0"/>
                  </a:moveTo>
                  <a:lnTo>
                    <a:pt x="2011050" y="0"/>
                  </a:lnTo>
                  <a:cubicBezTo>
                    <a:pt x="2022578" y="0"/>
                    <a:pt x="2031923" y="9345"/>
                    <a:pt x="2031923" y="20873"/>
                  </a:cubicBezTo>
                  <a:lnTo>
                    <a:pt x="2031923" y="883166"/>
                  </a:lnTo>
                  <a:cubicBezTo>
                    <a:pt x="2031923" y="894693"/>
                    <a:pt x="2022578" y="904038"/>
                    <a:pt x="2011050" y="904038"/>
                  </a:cubicBezTo>
                  <a:lnTo>
                    <a:pt x="20873" y="904038"/>
                  </a:lnTo>
                  <a:cubicBezTo>
                    <a:pt x="9345" y="904038"/>
                    <a:pt x="0" y="894693"/>
                    <a:pt x="0" y="883166"/>
                  </a:cubicBezTo>
                  <a:lnTo>
                    <a:pt x="0" y="20873"/>
                  </a:lnTo>
                  <a:cubicBezTo>
                    <a:pt x="0" y="9345"/>
                    <a:pt x="9345" y="0"/>
                    <a:pt x="20873" y="0"/>
                  </a:cubicBezTo>
                  <a:close/>
                </a:path>
              </a:pathLst>
            </a:custGeom>
            <a:gradFill rotWithShape="1">
              <a:gsLst>
                <a:gs pos="0">
                  <a:srgbClr val="27DDDF">
                    <a:alpha val="0"/>
                  </a:srgbClr>
                </a:gs>
                <a:gs pos="100000">
                  <a:srgbClr val="27DDDF">
                    <a:alpha val="100000"/>
                  </a:srgbClr>
                </a:gs>
              </a:gsLst>
              <a:lin ang="5400000"/>
            </a:gradFill>
            <a:ln w="9525" cap="rnd">
              <a:noFill/>
              <a:prstDash val="solid"/>
              <a:round/>
            </a:ln>
          </p:spPr>
        </p:sp>
        <p:sp>
          <p:nvSpPr>
            <p:cNvPr id="10" name="TextBox 10"/>
            <p:cNvSpPr txBox="1"/>
            <p:nvPr/>
          </p:nvSpPr>
          <p:spPr>
            <a:xfrm>
              <a:off x="0" y="19050"/>
              <a:ext cx="2031923" cy="884988"/>
            </a:xfrm>
            <a:prstGeom prst="rect">
              <a:avLst/>
            </a:prstGeom>
            <a:ln>
              <a:noFill/>
            </a:ln>
          </p:spPr>
          <p:txBody>
            <a:bodyPr lIns="50800" tIns="50800" rIns="50800" bIns="50800" rtlCol="0" anchor="ctr"/>
            <a:lstStyle/>
            <a:p>
              <a:pPr algn="ctr">
                <a:lnSpc>
                  <a:spcPts val="1387"/>
                </a:lnSpc>
              </a:pPr>
              <a:endParaRPr/>
            </a:p>
          </p:txBody>
        </p:sp>
      </p:grpSp>
      <p:sp>
        <p:nvSpPr>
          <p:cNvPr id="11" name="TextBox 11"/>
          <p:cNvSpPr txBox="1"/>
          <p:nvPr/>
        </p:nvSpPr>
        <p:spPr>
          <a:xfrm>
            <a:off x="11445188" y="2707301"/>
            <a:ext cx="5814112" cy="1966137"/>
          </a:xfrm>
          <a:prstGeom prst="rect">
            <a:avLst/>
          </a:prstGeom>
        </p:spPr>
        <p:txBody>
          <a:bodyPr lIns="0" tIns="0" rIns="0" bIns="0" rtlCol="0" anchor="t">
            <a:spAutoFit/>
          </a:bodyPr>
          <a:lstStyle/>
          <a:p>
            <a:pPr algn="l">
              <a:lnSpc>
                <a:spcPts val="1942"/>
              </a:lnSpc>
            </a:pPr>
            <a:r>
              <a:rPr lang="en-US" sz="2207" b="1" dirty="0">
                <a:solidFill>
                  <a:srgbClr val="FFFFFF"/>
                </a:solidFill>
                <a:latin typeface="Arial MT Pro Bold"/>
                <a:ea typeface="Arial MT Pro Bold"/>
                <a:cs typeface="Arial MT Pro Bold"/>
                <a:sym typeface="Arial MT Pro Bold"/>
              </a:rPr>
              <a:t>Data Formatting (Categorical Encoding)</a:t>
            </a:r>
          </a:p>
          <a:p>
            <a:pPr algn="l">
              <a:lnSpc>
                <a:spcPts val="1942"/>
              </a:lnSpc>
            </a:pPr>
            <a:endParaRPr lang="en-US" sz="2207" b="1" dirty="0">
              <a:solidFill>
                <a:srgbClr val="FFFFFF"/>
              </a:solidFill>
              <a:latin typeface="Arial MT Pro Bold"/>
              <a:ea typeface="Arial MT Pro Bold"/>
              <a:cs typeface="Arial MT Pro Bold"/>
              <a:sym typeface="Arial MT Pro Bold"/>
            </a:endParaRPr>
          </a:p>
          <a:p>
            <a:pPr algn="l">
              <a:lnSpc>
                <a:spcPts val="1942"/>
              </a:lnSpc>
            </a:pPr>
            <a:r>
              <a:rPr lang="en-US" sz="2207" b="1" dirty="0">
                <a:solidFill>
                  <a:srgbClr val="FFFFFF"/>
                </a:solidFill>
                <a:latin typeface="Arial MT Pro Bold"/>
                <a:ea typeface="Arial MT Pro Bold"/>
                <a:cs typeface="Arial MT Pro Bold"/>
                <a:sym typeface="Arial MT Pro Bold"/>
              </a:rPr>
              <a:t>features that are text-based (e.g., </a:t>
            </a:r>
            <a:r>
              <a:rPr lang="en-US" sz="2207" b="1" dirty="0" err="1">
                <a:solidFill>
                  <a:srgbClr val="FFFFFF"/>
                </a:solidFill>
                <a:latin typeface="Arial MT Pro Bold"/>
                <a:ea typeface="Arial MT Pro Bold"/>
                <a:cs typeface="Arial MT Pro Bold"/>
                <a:sym typeface="Arial MT Pro Bold"/>
              </a:rPr>
              <a:t>body_type</a:t>
            </a:r>
            <a:r>
              <a:rPr lang="en-US" sz="2207" b="1" dirty="0">
                <a:solidFill>
                  <a:srgbClr val="FFFFFF"/>
                </a:solidFill>
                <a:latin typeface="Arial MT Pro Bold"/>
                <a:ea typeface="Arial MT Pro Bold"/>
                <a:cs typeface="Arial MT Pro Bold"/>
                <a:sym typeface="Arial MT Pro Bold"/>
              </a:rPr>
              <a:t>, color).</a:t>
            </a:r>
          </a:p>
          <a:p>
            <a:pPr algn="l">
              <a:lnSpc>
                <a:spcPts val="1942"/>
              </a:lnSpc>
            </a:pPr>
            <a:endParaRPr lang="en-US" sz="2207" b="1" dirty="0">
              <a:solidFill>
                <a:srgbClr val="FFFFFF"/>
              </a:solidFill>
              <a:latin typeface="Arial MT Pro Bold"/>
              <a:ea typeface="Arial MT Pro Bold"/>
              <a:cs typeface="Arial MT Pro Bold"/>
              <a:sym typeface="Arial MT Pro Bold"/>
            </a:endParaRPr>
          </a:p>
          <a:p>
            <a:pPr algn="l">
              <a:lnSpc>
                <a:spcPts val="1942"/>
              </a:lnSpc>
            </a:pPr>
            <a:r>
              <a:rPr lang="en-US" sz="2207" b="1" dirty="0">
                <a:solidFill>
                  <a:srgbClr val="FFFFFF"/>
                </a:solidFill>
                <a:latin typeface="Arial MT Pro Bold"/>
                <a:ea typeface="Arial MT Pro Bold"/>
                <a:cs typeface="Arial MT Pro Bold"/>
                <a:sym typeface="Arial MT Pro Bold"/>
              </a:rPr>
              <a:t> One-Hot Encoding (OHE) was applied to all categorical columns.</a:t>
            </a:r>
          </a:p>
          <a:p>
            <a:pPr algn="l">
              <a:lnSpc>
                <a:spcPts val="1942"/>
              </a:lnSpc>
            </a:pPr>
            <a:endParaRPr lang="en-US" sz="2207" b="1" dirty="0">
              <a:solidFill>
                <a:srgbClr val="FFFFFF"/>
              </a:solidFill>
              <a:latin typeface="Arial MT Pro Bold"/>
              <a:ea typeface="Arial MT Pro Bold"/>
              <a:cs typeface="Arial MT Pro Bold"/>
              <a:sym typeface="Arial MT Pro Bold"/>
            </a:endParaRPr>
          </a:p>
        </p:txBody>
      </p:sp>
      <p:sp>
        <p:nvSpPr>
          <p:cNvPr id="12" name="TextBox 12"/>
          <p:cNvSpPr txBox="1"/>
          <p:nvPr/>
        </p:nvSpPr>
        <p:spPr>
          <a:xfrm>
            <a:off x="10159650" y="6362700"/>
            <a:ext cx="7455836" cy="2441479"/>
          </a:xfrm>
          <a:prstGeom prst="rect">
            <a:avLst/>
          </a:prstGeom>
        </p:spPr>
        <p:txBody>
          <a:bodyPr lIns="0" tIns="0" rIns="0" bIns="0" rtlCol="0" anchor="t">
            <a:spAutoFit/>
          </a:bodyPr>
          <a:lstStyle/>
          <a:p>
            <a:pPr algn="l">
              <a:lnSpc>
                <a:spcPts val="1749"/>
              </a:lnSpc>
            </a:pPr>
            <a:r>
              <a:rPr lang="en-US" sz="1987" b="1" dirty="0">
                <a:solidFill>
                  <a:srgbClr val="FFFFFF"/>
                </a:solidFill>
                <a:latin typeface="Arial MT Pro Bold"/>
                <a:ea typeface="Arial MT Pro Bold"/>
                <a:cs typeface="Arial MT Pro Bold"/>
                <a:sym typeface="Arial MT Pro Bold"/>
              </a:rPr>
              <a:t>Feature Engineering</a:t>
            </a:r>
          </a:p>
          <a:p>
            <a:pPr algn="l">
              <a:lnSpc>
                <a:spcPts val="1749"/>
              </a:lnSpc>
            </a:pPr>
            <a:endParaRPr lang="en-US" sz="1987" b="1" dirty="0">
              <a:solidFill>
                <a:srgbClr val="FFFFFF"/>
              </a:solidFill>
              <a:latin typeface="Arial MT Pro Bold"/>
              <a:ea typeface="Arial MT Pro Bold"/>
              <a:cs typeface="Arial MT Pro Bold"/>
              <a:sym typeface="Arial MT Pro Bold"/>
            </a:endParaRPr>
          </a:p>
          <a:p>
            <a:pPr algn="l">
              <a:lnSpc>
                <a:spcPts val="1749"/>
              </a:lnSpc>
            </a:pPr>
            <a:r>
              <a:rPr lang="en-US" sz="1987" b="1" dirty="0">
                <a:solidFill>
                  <a:srgbClr val="FFFFFF"/>
                </a:solidFill>
                <a:latin typeface="Arial MT Pro Bold"/>
                <a:ea typeface="Arial MT Pro Bold"/>
                <a:cs typeface="Arial MT Pro Bold"/>
                <a:sym typeface="Arial MT Pro Bold"/>
              </a:rPr>
              <a:t>Problem: The </a:t>
            </a:r>
            <a:r>
              <a:rPr lang="en-US" sz="1987" b="1" dirty="0" err="1">
                <a:solidFill>
                  <a:srgbClr val="FFFFFF"/>
                </a:solidFill>
                <a:latin typeface="Arial MT Pro Bold"/>
                <a:ea typeface="Arial MT Pro Bold"/>
                <a:cs typeface="Arial MT Pro Bold"/>
                <a:sym typeface="Arial MT Pro Bold"/>
              </a:rPr>
              <a:t>model_year</a:t>
            </a:r>
            <a:r>
              <a:rPr lang="en-US" sz="1987" b="1" dirty="0">
                <a:solidFill>
                  <a:srgbClr val="FFFFFF"/>
                </a:solidFill>
                <a:latin typeface="Arial MT Pro Bold"/>
                <a:ea typeface="Arial MT Pro Bold"/>
                <a:cs typeface="Arial MT Pro Bold"/>
                <a:sym typeface="Arial MT Pro Bold"/>
              </a:rPr>
              <a:t> column is not directly useful for depreciation models.</a:t>
            </a:r>
          </a:p>
          <a:p>
            <a:pPr algn="l">
              <a:lnSpc>
                <a:spcPts val="1749"/>
              </a:lnSpc>
            </a:pPr>
            <a:endParaRPr lang="en-US" sz="1987" b="1" dirty="0">
              <a:solidFill>
                <a:srgbClr val="FFFFFF"/>
              </a:solidFill>
              <a:latin typeface="Arial MT Pro Bold"/>
              <a:ea typeface="Arial MT Pro Bold"/>
              <a:cs typeface="Arial MT Pro Bold"/>
              <a:sym typeface="Arial MT Pro Bold"/>
            </a:endParaRPr>
          </a:p>
          <a:p>
            <a:pPr algn="l">
              <a:lnSpc>
                <a:spcPts val="1749"/>
              </a:lnSpc>
            </a:pPr>
            <a:r>
              <a:rPr lang="en-US" sz="1987" b="1" dirty="0">
                <a:solidFill>
                  <a:srgbClr val="FFFFFF"/>
                </a:solidFill>
                <a:latin typeface="Arial MT Pro Bold"/>
                <a:ea typeface="Arial MT Pro Bold"/>
                <a:cs typeface="Arial MT Pro Bold"/>
                <a:sym typeface="Arial MT Pro Bold"/>
              </a:rPr>
              <a:t>Solution: Created a new, highly relevant feature: </a:t>
            </a:r>
            <a:r>
              <a:rPr lang="en-US" sz="1987" b="1" dirty="0" err="1">
                <a:solidFill>
                  <a:srgbClr val="FFFFFF"/>
                </a:solidFill>
                <a:latin typeface="Arial MT Pro Bold"/>
                <a:ea typeface="Arial MT Pro Bold"/>
                <a:cs typeface="Arial MT Pro Bold"/>
                <a:sym typeface="Arial MT Pro Bold"/>
              </a:rPr>
              <a:t>car_age</a:t>
            </a:r>
            <a:r>
              <a:rPr lang="en-US" sz="1987" b="1" dirty="0">
                <a:solidFill>
                  <a:srgbClr val="FFFFFF"/>
                </a:solidFill>
                <a:latin typeface="Arial MT Pro Bold"/>
                <a:ea typeface="Arial MT Pro Bold"/>
                <a:cs typeface="Arial MT Pro Bold"/>
                <a:sym typeface="Arial MT Pro Bold"/>
              </a:rPr>
              <a:t> (Current Year - Model Year).</a:t>
            </a:r>
          </a:p>
          <a:p>
            <a:pPr algn="l">
              <a:lnSpc>
                <a:spcPts val="1749"/>
              </a:lnSpc>
            </a:pPr>
            <a:endParaRPr lang="en-US" sz="1987" b="1" dirty="0">
              <a:solidFill>
                <a:srgbClr val="FFFFFF"/>
              </a:solidFill>
              <a:latin typeface="Arial MT Pro Bold"/>
              <a:ea typeface="Arial MT Pro Bold"/>
              <a:cs typeface="Arial MT Pro Bold"/>
              <a:sym typeface="Arial MT Pro Bold"/>
            </a:endParaRPr>
          </a:p>
          <a:p>
            <a:pPr algn="l">
              <a:lnSpc>
                <a:spcPts val="1749"/>
              </a:lnSpc>
            </a:pPr>
            <a:r>
              <a:rPr lang="en-US" sz="1987" b="1" dirty="0">
                <a:solidFill>
                  <a:srgbClr val="FFFFFF"/>
                </a:solidFill>
                <a:latin typeface="Arial MT Pro Bold"/>
                <a:ea typeface="Arial MT Pro Bold"/>
                <a:cs typeface="Arial MT Pro Bold"/>
                <a:sym typeface="Arial MT Pro Bold"/>
              </a:rPr>
              <a:t>Result: The original </a:t>
            </a:r>
            <a:r>
              <a:rPr lang="en-US" sz="1987" b="1" dirty="0" err="1">
                <a:solidFill>
                  <a:srgbClr val="FFFFFF"/>
                </a:solidFill>
                <a:latin typeface="Arial MT Pro Bold"/>
                <a:ea typeface="Arial MT Pro Bold"/>
                <a:cs typeface="Arial MT Pro Bold"/>
                <a:sym typeface="Arial MT Pro Bold"/>
              </a:rPr>
              <a:t>model_year</a:t>
            </a:r>
            <a:r>
              <a:rPr lang="en-US" sz="1987" b="1" dirty="0">
                <a:solidFill>
                  <a:srgbClr val="FFFFFF"/>
                </a:solidFill>
                <a:latin typeface="Arial MT Pro Bold"/>
                <a:ea typeface="Arial MT Pro Bold"/>
                <a:cs typeface="Arial MT Pro Bold"/>
                <a:sym typeface="Arial MT Pro Bold"/>
              </a:rPr>
              <a:t> column was deleted, simplifying the dataset while retaining critical information.</a:t>
            </a:r>
          </a:p>
          <a:p>
            <a:pPr algn="l">
              <a:lnSpc>
                <a:spcPts val="1749"/>
              </a:lnSpc>
            </a:pPr>
            <a:endParaRPr lang="en-US" sz="1987" b="1" dirty="0">
              <a:solidFill>
                <a:srgbClr val="FFFFFF"/>
              </a:solidFill>
              <a:latin typeface="Arial MT Pro Bold"/>
              <a:ea typeface="Arial MT Pro Bold"/>
              <a:cs typeface="Arial MT Pro Bold"/>
              <a:sym typeface="Arial MT Pro Bold"/>
            </a:endParaRPr>
          </a:p>
        </p:txBody>
      </p:sp>
      <p:sp>
        <p:nvSpPr>
          <p:cNvPr id="13" name="TextBox 13"/>
          <p:cNvSpPr txBox="1"/>
          <p:nvPr/>
        </p:nvSpPr>
        <p:spPr>
          <a:xfrm>
            <a:off x="1820356" y="156118"/>
            <a:ext cx="4995660" cy="1632209"/>
          </a:xfrm>
          <a:prstGeom prst="rect">
            <a:avLst/>
          </a:prstGeom>
        </p:spPr>
        <p:txBody>
          <a:bodyPr lIns="0" tIns="0" rIns="0" bIns="0" rtlCol="0" anchor="t">
            <a:spAutoFit/>
          </a:bodyPr>
          <a:lstStyle/>
          <a:p>
            <a:pPr algn="l">
              <a:lnSpc>
                <a:spcPts val="5869"/>
              </a:lnSpc>
            </a:pPr>
            <a:r>
              <a:rPr lang="en-US" sz="5644" b="1" spc="-237">
                <a:solidFill>
                  <a:srgbClr val="FFFFFF"/>
                </a:solidFill>
                <a:latin typeface="Arial MT Pro Bold"/>
                <a:ea typeface="Arial MT Pro Bold"/>
                <a:cs typeface="Arial MT Pro Bold"/>
                <a:sym typeface="Arial MT Pro Bold"/>
              </a:rPr>
              <a:t>Data Preparation</a:t>
            </a:r>
          </a:p>
        </p:txBody>
      </p:sp>
      <p:sp>
        <p:nvSpPr>
          <p:cNvPr id="14" name="TextBox 14"/>
          <p:cNvSpPr txBox="1"/>
          <p:nvPr/>
        </p:nvSpPr>
        <p:spPr>
          <a:xfrm>
            <a:off x="1312268" y="2395463"/>
            <a:ext cx="6868506" cy="2590133"/>
          </a:xfrm>
          <a:prstGeom prst="rect">
            <a:avLst/>
          </a:prstGeom>
        </p:spPr>
        <p:txBody>
          <a:bodyPr lIns="0" tIns="0" rIns="0" bIns="0" rtlCol="0" anchor="t">
            <a:spAutoFit/>
          </a:bodyPr>
          <a:lstStyle/>
          <a:p>
            <a:pPr algn="l">
              <a:lnSpc>
                <a:spcPts val="3384"/>
              </a:lnSpc>
            </a:pPr>
            <a:r>
              <a:rPr lang="en-US" sz="2128" b="1">
                <a:solidFill>
                  <a:srgbClr val="FFFFFF"/>
                </a:solidFill>
                <a:latin typeface="Arial MT Pro Bold"/>
                <a:ea typeface="Arial MT Pro Bold"/>
                <a:cs typeface="Arial MT Pro Bold"/>
                <a:sym typeface="Arial MT Pro Bold"/>
              </a:rPr>
              <a:t>Data Cleaning (No Issues Found)</a:t>
            </a:r>
          </a:p>
          <a:p>
            <a:pPr marL="459619" lvl="1" indent="-229810" algn="l">
              <a:lnSpc>
                <a:spcPts val="3384"/>
              </a:lnSpc>
              <a:buFont typeface="Arial"/>
              <a:buChar char="•"/>
            </a:pPr>
            <a:r>
              <a:rPr lang="en-US" sz="2128" b="1">
                <a:solidFill>
                  <a:srgbClr val="FFFFFF"/>
                </a:solidFill>
                <a:latin typeface="Arial MT Pro Bold"/>
                <a:ea typeface="Arial MT Pro Bold"/>
                <a:cs typeface="Arial MT Pro Bold"/>
                <a:sym typeface="Arial MT Pro Bold"/>
              </a:rPr>
              <a:t>Missing Values: No null values were detected across any of the features.</a:t>
            </a:r>
          </a:p>
          <a:p>
            <a:pPr marL="459619" lvl="1" indent="-229810" algn="l">
              <a:lnSpc>
                <a:spcPts val="3384"/>
              </a:lnSpc>
              <a:buFont typeface="Arial"/>
              <a:buChar char="•"/>
            </a:pPr>
            <a:r>
              <a:rPr lang="en-US" sz="2128" b="1">
                <a:solidFill>
                  <a:srgbClr val="FFFFFF"/>
                </a:solidFill>
                <a:latin typeface="Arial MT Pro Bold"/>
                <a:ea typeface="Arial MT Pro Bold"/>
                <a:cs typeface="Arial MT Pro Bold"/>
                <a:sym typeface="Arial MT Pro Bold"/>
              </a:rPr>
              <a:t>Duplicates: No duplicate rows were found, ensuring unique data points.</a:t>
            </a:r>
          </a:p>
          <a:p>
            <a:pPr algn="l">
              <a:lnSpc>
                <a:spcPts val="3384"/>
              </a:lnSpc>
            </a:pPr>
            <a:endParaRPr lang="en-US" sz="2128" b="1">
              <a:solidFill>
                <a:srgbClr val="FFFFFF"/>
              </a:solidFill>
              <a:latin typeface="Arial MT Pro Bold"/>
              <a:ea typeface="Arial MT Pro Bold"/>
              <a:cs typeface="Arial MT Pro Bold"/>
              <a:sym typeface="Arial MT Pro Bold"/>
            </a:endParaRPr>
          </a:p>
        </p:txBody>
      </p:sp>
      <p:grpSp>
        <p:nvGrpSpPr>
          <p:cNvPr id="15" name="Group 15"/>
          <p:cNvGrpSpPr/>
          <p:nvPr/>
        </p:nvGrpSpPr>
        <p:grpSpPr>
          <a:xfrm rot="-4011154">
            <a:off x="13539775" y="1196864"/>
            <a:ext cx="17403374" cy="18180272"/>
            <a:chOff x="0" y="0"/>
            <a:chExt cx="4583605" cy="4788220"/>
          </a:xfrm>
        </p:grpSpPr>
        <p:sp>
          <p:nvSpPr>
            <p:cNvPr id="16" name="Freeform 16"/>
            <p:cNvSpPr/>
            <p:nvPr/>
          </p:nvSpPr>
          <p:spPr>
            <a:xfrm>
              <a:off x="0" y="0"/>
              <a:ext cx="4583605" cy="4788220"/>
            </a:xfrm>
            <a:custGeom>
              <a:avLst/>
              <a:gdLst/>
              <a:ahLst/>
              <a:cxnLst/>
              <a:rect l="l" t="t" r="r" b="b"/>
              <a:pathLst>
                <a:path w="4583605" h="4788220">
                  <a:moveTo>
                    <a:pt x="0" y="0"/>
                  </a:moveTo>
                  <a:lnTo>
                    <a:pt x="4583605" y="0"/>
                  </a:lnTo>
                  <a:lnTo>
                    <a:pt x="4583605"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17" name="TextBox 17"/>
            <p:cNvSpPr txBox="1"/>
            <p:nvPr/>
          </p:nvSpPr>
          <p:spPr>
            <a:xfrm>
              <a:off x="0" y="19050"/>
              <a:ext cx="4583605" cy="4769170"/>
            </a:xfrm>
            <a:prstGeom prst="rect">
              <a:avLst/>
            </a:prstGeom>
          </p:spPr>
          <p:txBody>
            <a:bodyPr lIns="50800" tIns="50800" rIns="50800" bIns="50800" rtlCol="0" anchor="ctr"/>
            <a:lstStyle/>
            <a:p>
              <a:pPr algn="ctr">
                <a:lnSpc>
                  <a:spcPts val="1387"/>
                </a:lnSpc>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grpSp>
        <p:nvGrpSpPr>
          <p:cNvPr id="2" name="Group 2"/>
          <p:cNvGrpSpPr/>
          <p:nvPr/>
        </p:nvGrpSpPr>
        <p:grpSpPr>
          <a:xfrm>
            <a:off x="7098171" y="2043064"/>
            <a:ext cx="4003334" cy="562565"/>
            <a:chOff x="0" y="0"/>
            <a:chExt cx="2892032" cy="406400"/>
          </a:xfrm>
        </p:grpSpPr>
        <p:sp>
          <p:nvSpPr>
            <p:cNvPr id="3" name="Freeform 3"/>
            <p:cNvSpPr/>
            <p:nvPr/>
          </p:nvSpPr>
          <p:spPr>
            <a:xfrm>
              <a:off x="0" y="0"/>
              <a:ext cx="2892032" cy="406400"/>
            </a:xfrm>
            <a:custGeom>
              <a:avLst/>
              <a:gdLst/>
              <a:ahLst/>
              <a:cxnLst/>
              <a:rect l="l" t="t" r="r" b="b"/>
              <a:pathLst>
                <a:path w="2892032" h="406400">
                  <a:moveTo>
                    <a:pt x="2688832" y="0"/>
                  </a:moveTo>
                  <a:cubicBezTo>
                    <a:pt x="2801057" y="0"/>
                    <a:pt x="2892032" y="90976"/>
                    <a:pt x="2892032" y="203200"/>
                  </a:cubicBezTo>
                  <a:cubicBezTo>
                    <a:pt x="2892032" y="315424"/>
                    <a:pt x="2801057" y="406400"/>
                    <a:pt x="2688832"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9525" cap="sq">
              <a:solidFill>
                <a:srgbClr val="FFFFFF"/>
              </a:solidFill>
              <a:prstDash val="solid"/>
              <a:miter/>
            </a:ln>
          </p:spPr>
        </p:sp>
        <p:sp>
          <p:nvSpPr>
            <p:cNvPr id="4" name="TextBox 4"/>
            <p:cNvSpPr txBox="1"/>
            <p:nvPr/>
          </p:nvSpPr>
          <p:spPr>
            <a:xfrm>
              <a:off x="0" y="-38100"/>
              <a:ext cx="2892032" cy="444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0" y="7724775"/>
            <a:ext cx="18288000" cy="6686550"/>
            <a:chOff x="0" y="0"/>
            <a:chExt cx="4816593" cy="1761067"/>
          </a:xfrm>
        </p:grpSpPr>
        <p:sp>
          <p:nvSpPr>
            <p:cNvPr id="6" name="Freeform 6"/>
            <p:cNvSpPr/>
            <p:nvPr/>
          </p:nvSpPr>
          <p:spPr>
            <a:xfrm>
              <a:off x="0" y="0"/>
              <a:ext cx="4816592" cy="1761067"/>
            </a:xfrm>
            <a:custGeom>
              <a:avLst/>
              <a:gdLst/>
              <a:ahLst/>
              <a:cxnLst/>
              <a:rect l="l" t="t" r="r" b="b"/>
              <a:pathLst>
                <a:path w="4816592" h="1761067">
                  <a:moveTo>
                    <a:pt x="0" y="0"/>
                  </a:moveTo>
                  <a:lnTo>
                    <a:pt x="4816592" y="0"/>
                  </a:lnTo>
                  <a:lnTo>
                    <a:pt x="4816592" y="1761067"/>
                  </a:lnTo>
                  <a:lnTo>
                    <a:pt x="0" y="1761067"/>
                  </a:lnTo>
                  <a:close/>
                </a:path>
              </a:pathLst>
            </a:custGeom>
            <a:gradFill rotWithShape="1">
              <a:gsLst>
                <a:gs pos="0">
                  <a:srgbClr val="2D2E34">
                    <a:alpha val="0"/>
                  </a:srgbClr>
                </a:gs>
                <a:gs pos="100000">
                  <a:srgbClr val="2D2E34">
                    <a:alpha val="100000"/>
                  </a:srgbClr>
                </a:gs>
              </a:gsLst>
              <a:lin ang="5400000"/>
            </a:gradFill>
          </p:spPr>
        </p:sp>
        <p:sp>
          <p:nvSpPr>
            <p:cNvPr id="7" name="TextBox 7"/>
            <p:cNvSpPr txBox="1"/>
            <p:nvPr/>
          </p:nvSpPr>
          <p:spPr>
            <a:xfrm>
              <a:off x="0" y="19050"/>
              <a:ext cx="4816593" cy="1742017"/>
            </a:xfrm>
            <a:prstGeom prst="rect">
              <a:avLst/>
            </a:prstGeom>
          </p:spPr>
          <p:txBody>
            <a:bodyPr lIns="50800" tIns="50800" rIns="50800" bIns="50800" rtlCol="0" anchor="ctr"/>
            <a:lstStyle/>
            <a:p>
              <a:pPr algn="ctr">
                <a:lnSpc>
                  <a:spcPts val="1387"/>
                </a:lnSpc>
              </a:pPr>
              <a:endParaRPr/>
            </a:p>
          </p:txBody>
        </p:sp>
      </p:grpSp>
      <p:grpSp>
        <p:nvGrpSpPr>
          <p:cNvPr id="8" name="Group 8"/>
          <p:cNvGrpSpPr/>
          <p:nvPr/>
        </p:nvGrpSpPr>
        <p:grpSpPr>
          <a:xfrm>
            <a:off x="593534" y="2627615"/>
            <a:ext cx="2546867" cy="3444543"/>
            <a:chOff x="0" y="0"/>
            <a:chExt cx="670780" cy="907205"/>
          </a:xfrm>
        </p:grpSpPr>
        <p:sp>
          <p:nvSpPr>
            <p:cNvPr id="9" name="Freeform 9"/>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gradFill rotWithShape="1">
              <a:gsLst>
                <a:gs pos="0">
                  <a:srgbClr val="0C4A5B">
                    <a:alpha val="100000"/>
                  </a:srgbClr>
                </a:gs>
                <a:gs pos="100000">
                  <a:srgbClr val="27DDDF">
                    <a:alpha val="100000"/>
                  </a:srgbClr>
                </a:gs>
              </a:gsLst>
              <a:lin ang="2700000"/>
            </a:gradFill>
          </p:spPr>
        </p:sp>
        <p:sp>
          <p:nvSpPr>
            <p:cNvPr id="10" name="TextBox 10"/>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11" name="Group 11"/>
          <p:cNvGrpSpPr/>
          <p:nvPr/>
        </p:nvGrpSpPr>
        <p:grpSpPr>
          <a:xfrm>
            <a:off x="5311079" y="2738560"/>
            <a:ext cx="2546867" cy="3444543"/>
            <a:chOff x="0" y="0"/>
            <a:chExt cx="670780" cy="907205"/>
          </a:xfrm>
        </p:grpSpPr>
        <p:sp>
          <p:nvSpPr>
            <p:cNvPr id="12" name="Freeform 12"/>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gradFill rotWithShape="1">
              <a:gsLst>
                <a:gs pos="0">
                  <a:srgbClr val="27DDDF">
                    <a:alpha val="0"/>
                  </a:srgbClr>
                </a:gs>
                <a:gs pos="100000">
                  <a:srgbClr val="27DDDF">
                    <a:alpha val="100000"/>
                  </a:srgbClr>
                </a:gs>
              </a:gsLst>
              <a:lin ang="5400000"/>
            </a:gradFill>
          </p:spPr>
        </p:sp>
        <p:sp>
          <p:nvSpPr>
            <p:cNvPr id="13" name="TextBox 13"/>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14" name="Group 14"/>
          <p:cNvGrpSpPr/>
          <p:nvPr/>
        </p:nvGrpSpPr>
        <p:grpSpPr>
          <a:xfrm>
            <a:off x="9792989" y="2492515"/>
            <a:ext cx="2546867" cy="3444543"/>
            <a:chOff x="0" y="0"/>
            <a:chExt cx="670780" cy="907205"/>
          </a:xfrm>
        </p:grpSpPr>
        <p:sp>
          <p:nvSpPr>
            <p:cNvPr id="15" name="Freeform 15"/>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gradFill rotWithShape="1">
              <a:gsLst>
                <a:gs pos="0">
                  <a:srgbClr val="27DDDF">
                    <a:alpha val="0"/>
                  </a:srgbClr>
                </a:gs>
                <a:gs pos="100000">
                  <a:srgbClr val="27DDDF">
                    <a:alpha val="100000"/>
                  </a:srgbClr>
                </a:gs>
              </a:gsLst>
              <a:lin ang="5400000"/>
            </a:gradFill>
          </p:spPr>
        </p:sp>
        <p:sp>
          <p:nvSpPr>
            <p:cNvPr id="16" name="TextBox 16"/>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17" name="Group 17"/>
          <p:cNvGrpSpPr/>
          <p:nvPr/>
        </p:nvGrpSpPr>
        <p:grpSpPr>
          <a:xfrm>
            <a:off x="14259317" y="2388697"/>
            <a:ext cx="2546867" cy="3444543"/>
            <a:chOff x="0" y="0"/>
            <a:chExt cx="670780" cy="907205"/>
          </a:xfrm>
        </p:grpSpPr>
        <p:sp>
          <p:nvSpPr>
            <p:cNvPr id="18" name="Freeform 18"/>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gradFill rotWithShape="1">
              <a:gsLst>
                <a:gs pos="0">
                  <a:srgbClr val="27DDDF">
                    <a:alpha val="0"/>
                  </a:srgbClr>
                </a:gs>
                <a:gs pos="100000">
                  <a:srgbClr val="27DDDF">
                    <a:alpha val="100000"/>
                  </a:srgbClr>
                </a:gs>
              </a:gsLst>
              <a:lin ang="5400000"/>
            </a:gradFill>
          </p:spPr>
        </p:sp>
        <p:sp>
          <p:nvSpPr>
            <p:cNvPr id="19" name="TextBox 19"/>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20" name="Group 20"/>
          <p:cNvGrpSpPr/>
          <p:nvPr/>
        </p:nvGrpSpPr>
        <p:grpSpPr>
          <a:xfrm>
            <a:off x="12241106" y="6458162"/>
            <a:ext cx="2546867" cy="3444543"/>
            <a:chOff x="0" y="0"/>
            <a:chExt cx="670780" cy="907205"/>
          </a:xfrm>
        </p:grpSpPr>
        <p:sp>
          <p:nvSpPr>
            <p:cNvPr id="21" name="Freeform 21"/>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gradFill rotWithShape="1">
              <a:gsLst>
                <a:gs pos="0">
                  <a:srgbClr val="27DDDF">
                    <a:alpha val="0"/>
                  </a:srgbClr>
                </a:gs>
                <a:gs pos="100000">
                  <a:srgbClr val="27DDDF">
                    <a:alpha val="100000"/>
                  </a:srgbClr>
                </a:gs>
              </a:gsLst>
              <a:lin ang="5400000"/>
            </a:gradFill>
          </p:spPr>
        </p:sp>
        <p:sp>
          <p:nvSpPr>
            <p:cNvPr id="22" name="TextBox 22"/>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sp>
        <p:nvSpPr>
          <p:cNvPr id="23" name="Freeform 23"/>
          <p:cNvSpPr/>
          <p:nvPr/>
        </p:nvSpPr>
        <p:spPr>
          <a:xfrm rot="-5400000">
            <a:off x="3983723" y="8384258"/>
            <a:ext cx="213796" cy="114284"/>
          </a:xfrm>
          <a:custGeom>
            <a:avLst/>
            <a:gdLst/>
            <a:ahLst/>
            <a:cxnLst/>
            <a:rect l="l" t="t" r="r" b="b"/>
            <a:pathLst>
              <a:path w="213796" h="114284">
                <a:moveTo>
                  <a:pt x="0" y="0"/>
                </a:moveTo>
                <a:lnTo>
                  <a:pt x="213796" y="0"/>
                </a:lnTo>
                <a:lnTo>
                  <a:pt x="213796" y="114283"/>
                </a:lnTo>
                <a:lnTo>
                  <a:pt x="0" y="1142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4" name="TextBox 24"/>
          <p:cNvSpPr txBox="1"/>
          <p:nvPr/>
        </p:nvSpPr>
        <p:spPr>
          <a:xfrm>
            <a:off x="7571841" y="2205955"/>
            <a:ext cx="3446378" cy="255832"/>
          </a:xfrm>
          <a:prstGeom prst="rect">
            <a:avLst/>
          </a:prstGeom>
        </p:spPr>
        <p:txBody>
          <a:bodyPr lIns="0" tIns="0" rIns="0" bIns="0" rtlCol="0" anchor="t">
            <a:spAutoFit/>
          </a:bodyPr>
          <a:lstStyle/>
          <a:p>
            <a:pPr algn="l">
              <a:lnSpc>
                <a:spcPts val="1620"/>
              </a:lnSpc>
            </a:pPr>
            <a:r>
              <a:rPr lang="en-US" sz="1841">
                <a:solidFill>
                  <a:srgbClr val="FFFFFF"/>
                </a:solidFill>
                <a:latin typeface="Arial MT Pro"/>
                <a:ea typeface="Arial MT Pro"/>
                <a:cs typeface="Arial MT Pro"/>
                <a:sym typeface="Arial MT Pro"/>
              </a:rPr>
              <a:t>Machine Learning Algorithms</a:t>
            </a:r>
          </a:p>
        </p:txBody>
      </p:sp>
      <p:sp>
        <p:nvSpPr>
          <p:cNvPr id="25" name="TextBox 25"/>
          <p:cNvSpPr txBox="1"/>
          <p:nvPr/>
        </p:nvSpPr>
        <p:spPr>
          <a:xfrm>
            <a:off x="5574101" y="933450"/>
            <a:ext cx="10888237" cy="1109614"/>
          </a:xfrm>
          <a:prstGeom prst="rect">
            <a:avLst/>
          </a:prstGeom>
        </p:spPr>
        <p:txBody>
          <a:bodyPr lIns="0" tIns="0" rIns="0" bIns="0" rtlCol="0" anchor="t">
            <a:spAutoFit/>
          </a:bodyPr>
          <a:lstStyle/>
          <a:p>
            <a:pPr algn="ctr">
              <a:lnSpc>
                <a:spcPts val="2889"/>
              </a:lnSpc>
            </a:pPr>
            <a:r>
              <a:rPr lang="en-US" sz="1864" b="1">
                <a:solidFill>
                  <a:srgbClr val="FFFFFF"/>
                </a:solidFill>
                <a:latin typeface="Arial MT Pro Bold"/>
                <a:ea typeface="Arial MT Pro Bold"/>
                <a:cs typeface="Arial MT Pro Bold"/>
                <a:sym typeface="Arial MT Pro Bold"/>
              </a:rPr>
              <a:t>Problem Type: Regression</a:t>
            </a:r>
          </a:p>
          <a:p>
            <a:pPr marL="402497" lvl="1" indent="-201249" algn="ctr">
              <a:lnSpc>
                <a:spcPts val="2889"/>
              </a:lnSpc>
              <a:buFont typeface="Arial"/>
              <a:buChar char="•"/>
            </a:pPr>
            <a:r>
              <a:rPr lang="en-US" sz="1864" b="1">
                <a:solidFill>
                  <a:srgbClr val="FFFFFF"/>
                </a:solidFill>
                <a:latin typeface="Arial MT Pro Bold"/>
                <a:ea typeface="Arial MT Pro Bold"/>
                <a:cs typeface="Arial MT Pro Bold"/>
                <a:sym typeface="Arial MT Pro Bold"/>
              </a:rPr>
              <a:t>Goal: Predict a continuous numerical value (Car Price).</a:t>
            </a:r>
          </a:p>
          <a:p>
            <a:pPr algn="ctr">
              <a:lnSpc>
                <a:spcPts val="2889"/>
              </a:lnSpc>
            </a:pPr>
            <a:endParaRPr lang="en-US" sz="1864" b="1">
              <a:solidFill>
                <a:srgbClr val="FFFFFF"/>
              </a:solidFill>
              <a:latin typeface="Arial MT Pro Bold"/>
              <a:ea typeface="Arial MT Pro Bold"/>
              <a:cs typeface="Arial MT Pro Bold"/>
              <a:sym typeface="Arial MT Pro Bold"/>
            </a:endParaRPr>
          </a:p>
        </p:txBody>
      </p:sp>
      <p:sp>
        <p:nvSpPr>
          <p:cNvPr id="26" name="TextBox 26"/>
          <p:cNvSpPr txBox="1"/>
          <p:nvPr/>
        </p:nvSpPr>
        <p:spPr>
          <a:xfrm>
            <a:off x="712712" y="2738560"/>
            <a:ext cx="2818890" cy="1043171"/>
          </a:xfrm>
          <a:prstGeom prst="rect">
            <a:avLst/>
          </a:prstGeom>
        </p:spPr>
        <p:txBody>
          <a:bodyPr lIns="0" tIns="0" rIns="0" bIns="0" rtlCol="0" anchor="t">
            <a:spAutoFit/>
          </a:bodyPr>
          <a:lstStyle/>
          <a:p>
            <a:pPr algn="l">
              <a:lnSpc>
                <a:spcPts val="2694"/>
              </a:lnSpc>
            </a:pPr>
            <a:r>
              <a:rPr lang="en-US" sz="2590" b="1" spc="-108" dirty="0">
                <a:solidFill>
                  <a:srgbClr val="FFFFFF"/>
                </a:solidFill>
                <a:latin typeface="Arial MT Pro Bold"/>
                <a:ea typeface="Arial MT Pro Bold"/>
                <a:cs typeface="Arial MT Pro Bold"/>
                <a:sym typeface="Arial MT Pro Bold"/>
              </a:rPr>
              <a:t>Linear</a:t>
            </a:r>
          </a:p>
          <a:p>
            <a:pPr algn="l">
              <a:lnSpc>
                <a:spcPts val="2694"/>
              </a:lnSpc>
            </a:pPr>
            <a:r>
              <a:rPr lang="en-US" sz="2590" b="1" spc="-108" dirty="0">
                <a:solidFill>
                  <a:srgbClr val="FFFFFF"/>
                </a:solidFill>
                <a:latin typeface="Arial MT Pro Bold"/>
                <a:ea typeface="Arial MT Pro Bold"/>
                <a:cs typeface="Arial MT Pro Bold"/>
                <a:sym typeface="Arial MT Pro Bold"/>
              </a:rPr>
              <a:t> Regression </a:t>
            </a:r>
          </a:p>
          <a:p>
            <a:pPr algn="l">
              <a:lnSpc>
                <a:spcPts val="2694"/>
              </a:lnSpc>
            </a:pPr>
            <a:endParaRPr lang="en-US" sz="2590" b="1" spc="-108" dirty="0">
              <a:solidFill>
                <a:srgbClr val="FFFFFF"/>
              </a:solidFill>
              <a:latin typeface="Arial MT Pro Bold"/>
              <a:ea typeface="Arial MT Pro Bold"/>
              <a:cs typeface="Arial MT Pro Bold"/>
              <a:sym typeface="Arial MT Pro Bold"/>
            </a:endParaRPr>
          </a:p>
        </p:txBody>
      </p:sp>
      <p:sp>
        <p:nvSpPr>
          <p:cNvPr id="27" name="TextBox 27"/>
          <p:cNvSpPr txBox="1"/>
          <p:nvPr/>
        </p:nvSpPr>
        <p:spPr>
          <a:xfrm>
            <a:off x="5787156" y="2844816"/>
            <a:ext cx="1865562" cy="1158643"/>
          </a:xfrm>
          <a:prstGeom prst="rect">
            <a:avLst/>
          </a:prstGeom>
        </p:spPr>
        <p:txBody>
          <a:bodyPr lIns="0" tIns="0" rIns="0" bIns="0" rtlCol="0" anchor="t">
            <a:spAutoFit/>
          </a:bodyPr>
          <a:lstStyle/>
          <a:p>
            <a:pPr algn="l">
              <a:lnSpc>
                <a:spcPts val="2858"/>
              </a:lnSpc>
            </a:pPr>
            <a:r>
              <a:rPr lang="en-US" sz="2748" b="1" spc="-115" dirty="0">
                <a:solidFill>
                  <a:srgbClr val="FFFFFF"/>
                </a:solidFill>
                <a:latin typeface="Arial MT Pro Bold"/>
                <a:ea typeface="Arial MT Pro Bold"/>
                <a:cs typeface="Arial MT Pro Bold"/>
                <a:sym typeface="Arial MT Pro Bold"/>
              </a:rPr>
              <a:t>Lasso Regression</a:t>
            </a:r>
          </a:p>
          <a:p>
            <a:pPr algn="l">
              <a:lnSpc>
                <a:spcPts val="2858"/>
              </a:lnSpc>
            </a:pPr>
            <a:endParaRPr lang="en-US" sz="2748" b="1" spc="-115" dirty="0">
              <a:solidFill>
                <a:srgbClr val="FFFFFF"/>
              </a:solidFill>
              <a:latin typeface="Arial MT Pro Bold"/>
              <a:ea typeface="Arial MT Pro Bold"/>
              <a:cs typeface="Arial MT Pro Bold"/>
              <a:sym typeface="Arial MT Pro Bold"/>
            </a:endParaRPr>
          </a:p>
        </p:txBody>
      </p:sp>
      <p:sp>
        <p:nvSpPr>
          <p:cNvPr id="28" name="TextBox 28"/>
          <p:cNvSpPr txBox="1"/>
          <p:nvPr/>
        </p:nvSpPr>
        <p:spPr>
          <a:xfrm>
            <a:off x="10215259" y="3050536"/>
            <a:ext cx="1878002" cy="1083502"/>
          </a:xfrm>
          <a:prstGeom prst="rect">
            <a:avLst/>
          </a:prstGeom>
        </p:spPr>
        <p:txBody>
          <a:bodyPr lIns="0" tIns="0" rIns="0" bIns="0" rtlCol="0" anchor="t">
            <a:spAutoFit/>
          </a:bodyPr>
          <a:lstStyle/>
          <a:p>
            <a:pPr algn="l">
              <a:lnSpc>
                <a:spcPts val="2694"/>
              </a:lnSpc>
            </a:pPr>
            <a:r>
              <a:rPr lang="en-US" sz="2590" b="1" spc="-108" dirty="0">
                <a:solidFill>
                  <a:srgbClr val="FFFFFF"/>
                </a:solidFill>
                <a:latin typeface="Arial MT Pro Bold"/>
                <a:ea typeface="Arial MT Pro Bold"/>
                <a:cs typeface="Arial MT Pro Bold"/>
                <a:sym typeface="Arial MT Pro Bold"/>
              </a:rPr>
              <a:t>KNN Regressor </a:t>
            </a:r>
          </a:p>
          <a:p>
            <a:pPr algn="l">
              <a:lnSpc>
                <a:spcPts val="2694"/>
              </a:lnSpc>
            </a:pPr>
            <a:endParaRPr lang="en-US" sz="2590" b="1" spc="-108" dirty="0">
              <a:solidFill>
                <a:srgbClr val="FFFFFF"/>
              </a:solidFill>
              <a:latin typeface="Arial MT Pro Bold"/>
              <a:ea typeface="Arial MT Pro Bold"/>
              <a:cs typeface="Arial MT Pro Bold"/>
              <a:sym typeface="Arial MT Pro Bold"/>
            </a:endParaRPr>
          </a:p>
        </p:txBody>
      </p:sp>
      <p:sp>
        <p:nvSpPr>
          <p:cNvPr id="29" name="TextBox 29"/>
          <p:cNvSpPr txBox="1"/>
          <p:nvPr/>
        </p:nvSpPr>
        <p:spPr>
          <a:xfrm>
            <a:off x="15059150" y="2605629"/>
            <a:ext cx="1747034" cy="1083502"/>
          </a:xfrm>
          <a:prstGeom prst="rect">
            <a:avLst/>
          </a:prstGeom>
        </p:spPr>
        <p:txBody>
          <a:bodyPr lIns="0" tIns="0" rIns="0" bIns="0" rtlCol="0" anchor="t">
            <a:spAutoFit/>
          </a:bodyPr>
          <a:lstStyle/>
          <a:p>
            <a:pPr algn="l">
              <a:lnSpc>
                <a:spcPts val="2694"/>
              </a:lnSpc>
            </a:pPr>
            <a:r>
              <a:rPr lang="en-US" sz="2590" b="1" spc="-108" dirty="0">
                <a:solidFill>
                  <a:srgbClr val="FFFFFF"/>
                </a:solidFill>
                <a:latin typeface="Arial MT Pro Bold"/>
                <a:ea typeface="Arial MT Pro Bold"/>
                <a:cs typeface="Arial MT Pro Bold"/>
                <a:sym typeface="Arial MT Pro Bold"/>
              </a:rPr>
              <a:t>Random Forest</a:t>
            </a:r>
          </a:p>
          <a:p>
            <a:pPr algn="l">
              <a:lnSpc>
                <a:spcPts val="2694"/>
              </a:lnSpc>
            </a:pPr>
            <a:endParaRPr lang="en-US" sz="2590" b="1" spc="-108" dirty="0">
              <a:solidFill>
                <a:srgbClr val="FFFFFF"/>
              </a:solidFill>
              <a:latin typeface="Arial MT Pro Bold"/>
              <a:ea typeface="Arial MT Pro Bold"/>
              <a:cs typeface="Arial MT Pro Bold"/>
              <a:sym typeface="Arial MT Pro Bold"/>
            </a:endParaRPr>
          </a:p>
        </p:txBody>
      </p:sp>
      <p:sp>
        <p:nvSpPr>
          <p:cNvPr id="30" name="TextBox 30"/>
          <p:cNvSpPr txBox="1"/>
          <p:nvPr/>
        </p:nvSpPr>
        <p:spPr>
          <a:xfrm>
            <a:off x="12680501" y="6843253"/>
            <a:ext cx="2226007" cy="696922"/>
          </a:xfrm>
          <a:prstGeom prst="rect">
            <a:avLst/>
          </a:prstGeom>
        </p:spPr>
        <p:txBody>
          <a:bodyPr wrap="square" lIns="0" tIns="0" rIns="0" bIns="0" rtlCol="0" anchor="t">
            <a:spAutoFit/>
          </a:bodyPr>
          <a:lstStyle/>
          <a:p>
            <a:pPr algn="l">
              <a:lnSpc>
                <a:spcPts val="2694"/>
              </a:lnSpc>
            </a:pPr>
            <a:r>
              <a:rPr lang="en-GB" sz="2590" b="1" spc="-108" dirty="0">
                <a:solidFill>
                  <a:srgbClr val="FFFFFF"/>
                </a:solidFill>
                <a:latin typeface="Arial MT Pro Bold"/>
                <a:ea typeface="Arial MT Pro Bold"/>
                <a:cs typeface="Arial MT Pro Bold"/>
                <a:sym typeface="Arial MT Pro Bold"/>
              </a:rPr>
              <a:t>G</a:t>
            </a:r>
            <a:r>
              <a:rPr lang="en-US" sz="2590" b="1" spc="-108" dirty="0">
                <a:solidFill>
                  <a:srgbClr val="FFFFFF"/>
                </a:solidFill>
                <a:latin typeface="Arial MT Pro Bold"/>
                <a:ea typeface="Arial MT Pro Bold"/>
                <a:cs typeface="Arial MT Pro Bold"/>
                <a:sym typeface="Arial MT Pro Bold"/>
              </a:rPr>
              <a:t>radient Boosting</a:t>
            </a:r>
          </a:p>
        </p:txBody>
      </p:sp>
      <p:sp>
        <p:nvSpPr>
          <p:cNvPr id="31" name="TextBox 31"/>
          <p:cNvSpPr txBox="1"/>
          <p:nvPr/>
        </p:nvSpPr>
        <p:spPr>
          <a:xfrm>
            <a:off x="0" y="197803"/>
            <a:ext cx="6719937" cy="1202166"/>
          </a:xfrm>
          <a:prstGeom prst="rect">
            <a:avLst/>
          </a:prstGeom>
        </p:spPr>
        <p:txBody>
          <a:bodyPr lIns="0" tIns="0" rIns="0" bIns="0" rtlCol="0" anchor="t">
            <a:spAutoFit/>
          </a:bodyPr>
          <a:lstStyle/>
          <a:p>
            <a:pPr algn="ctr">
              <a:lnSpc>
                <a:spcPts val="9867"/>
              </a:lnSpc>
            </a:pPr>
            <a:r>
              <a:rPr lang="en-US" sz="7048" b="1">
                <a:solidFill>
                  <a:srgbClr val="FFFFFF"/>
                </a:solidFill>
                <a:latin typeface="Canva Sans Bold"/>
                <a:ea typeface="Canva Sans Bold"/>
                <a:cs typeface="Canva Sans Bold"/>
                <a:sym typeface="Canva Sans Bold"/>
              </a:rPr>
              <a:t>Modelling</a:t>
            </a:r>
          </a:p>
        </p:txBody>
      </p:sp>
      <p:sp>
        <p:nvSpPr>
          <p:cNvPr id="32" name="TextBox 32"/>
          <p:cNvSpPr txBox="1"/>
          <p:nvPr/>
        </p:nvSpPr>
        <p:spPr>
          <a:xfrm>
            <a:off x="759896" y="4310927"/>
            <a:ext cx="2278435" cy="1276760"/>
          </a:xfrm>
          <a:prstGeom prst="rect">
            <a:avLst/>
          </a:prstGeom>
        </p:spPr>
        <p:txBody>
          <a:bodyPr lIns="0" tIns="0" rIns="0" bIns="0" rtlCol="0" anchor="t">
            <a:spAutoFit/>
          </a:bodyPr>
          <a:lstStyle/>
          <a:p>
            <a:pPr algn="ctr">
              <a:lnSpc>
                <a:spcPts val="3306"/>
              </a:lnSpc>
              <a:spcBef>
                <a:spcPct val="0"/>
              </a:spcBef>
            </a:pPr>
            <a:r>
              <a:rPr lang="en-US" sz="2361" b="1" dirty="0">
                <a:solidFill>
                  <a:srgbClr val="FFFFFF"/>
                </a:solidFill>
                <a:latin typeface="Arial MT Pro Bold"/>
                <a:ea typeface="Arial MT Pro Bold"/>
                <a:cs typeface="Arial MT Pro Bold"/>
                <a:sym typeface="Arial MT Pro Bold"/>
              </a:rPr>
              <a:t>establishes a baseline performance.</a:t>
            </a:r>
          </a:p>
        </p:txBody>
      </p:sp>
      <p:sp>
        <p:nvSpPr>
          <p:cNvPr id="33" name="TextBox 33"/>
          <p:cNvSpPr txBox="1"/>
          <p:nvPr/>
        </p:nvSpPr>
        <p:spPr>
          <a:xfrm>
            <a:off x="5463939" y="4214786"/>
            <a:ext cx="2341447" cy="2000548"/>
          </a:xfrm>
          <a:prstGeom prst="rect">
            <a:avLst/>
          </a:prstGeom>
        </p:spPr>
        <p:txBody>
          <a:bodyPr lIns="0" tIns="0" rIns="0" bIns="0" rtlCol="0" anchor="t">
            <a:spAutoFit/>
          </a:bodyPr>
          <a:lstStyle/>
          <a:p>
            <a:pPr algn="ctr">
              <a:lnSpc>
                <a:spcPts val="2569"/>
              </a:lnSpc>
            </a:pPr>
            <a:r>
              <a:rPr lang="en-GB" sz="2400" dirty="0">
                <a:solidFill>
                  <a:schemeClr val="bg1"/>
                </a:solidFill>
              </a:rPr>
              <a:t>Like Ridge but can remove unimportant features by setting their coefficients to zero</a:t>
            </a:r>
            <a:r>
              <a:rPr lang="en-GB" sz="2000" dirty="0"/>
              <a:t>.</a:t>
            </a:r>
            <a:endParaRPr lang="en-US" sz="1835" b="1" dirty="0">
              <a:solidFill>
                <a:srgbClr val="FFFFFF"/>
              </a:solidFill>
              <a:latin typeface="Arial MT Pro Bold"/>
              <a:ea typeface="Arial MT Pro Bold"/>
              <a:cs typeface="Arial MT Pro Bold"/>
              <a:sym typeface="Arial MT Pro Bold"/>
            </a:endParaRPr>
          </a:p>
        </p:txBody>
      </p:sp>
      <p:sp>
        <p:nvSpPr>
          <p:cNvPr id="34" name="TextBox 34"/>
          <p:cNvSpPr txBox="1"/>
          <p:nvPr/>
        </p:nvSpPr>
        <p:spPr>
          <a:xfrm>
            <a:off x="9726186" y="4735891"/>
            <a:ext cx="2750637" cy="1251281"/>
          </a:xfrm>
          <a:prstGeom prst="rect">
            <a:avLst/>
          </a:prstGeom>
        </p:spPr>
        <p:txBody>
          <a:bodyPr lIns="0" tIns="0" rIns="0" bIns="0" rtlCol="0" anchor="t">
            <a:spAutoFit/>
          </a:bodyPr>
          <a:lstStyle/>
          <a:p>
            <a:pPr algn="ctr">
              <a:lnSpc>
                <a:spcPts val="2431"/>
              </a:lnSpc>
            </a:pPr>
            <a:r>
              <a:rPr lang="en-US" sz="1736" b="1" dirty="0">
                <a:solidFill>
                  <a:srgbClr val="FFFFFF"/>
                </a:solidFill>
                <a:latin typeface="Arial MT Pro Bold"/>
                <a:ea typeface="Arial MT Pro Bold"/>
                <a:cs typeface="Arial MT Pro Bold"/>
                <a:sym typeface="Arial MT Pro Bold"/>
              </a:rPr>
              <a:t>Predicts price based on similarity to other cars in the dataset.</a:t>
            </a:r>
          </a:p>
          <a:p>
            <a:pPr algn="ctr">
              <a:lnSpc>
                <a:spcPts val="2431"/>
              </a:lnSpc>
              <a:spcBef>
                <a:spcPct val="0"/>
              </a:spcBef>
            </a:pPr>
            <a:endParaRPr lang="en-US" sz="1736" b="1" dirty="0">
              <a:solidFill>
                <a:srgbClr val="FFFFFF"/>
              </a:solidFill>
              <a:latin typeface="Arial MT Pro Bold"/>
              <a:ea typeface="Arial MT Pro Bold"/>
              <a:cs typeface="Arial MT Pro Bold"/>
              <a:sym typeface="Arial MT Pro Bold"/>
            </a:endParaRPr>
          </a:p>
        </p:txBody>
      </p:sp>
      <p:sp>
        <p:nvSpPr>
          <p:cNvPr id="35" name="TextBox 35"/>
          <p:cNvSpPr txBox="1"/>
          <p:nvPr/>
        </p:nvSpPr>
        <p:spPr>
          <a:xfrm>
            <a:off x="14259317" y="4510830"/>
            <a:ext cx="2625155" cy="1265339"/>
          </a:xfrm>
          <a:prstGeom prst="rect">
            <a:avLst/>
          </a:prstGeom>
        </p:spPr>
        <p:txBody>
          <a:bodyPr lIns="0" tIns="0" rIns="0" bIns="0" rtlCol="0" anchor="t">
            <a:spAutoFit/>
          </a:bodyPr>
          <a:lstStyle/>
          <a:p>
            <a:pPr algn="ctr">
              <a:lnSpc>
                <a:spcPts val="3231"/>
              </a:lnSpc>
              <a:spcBef>
                <a:spcPct val="0"/>
              </a:spcBef>
            </a:pPr>
            <a:r>
              <a:rPr lang="en-US" sz="2308" b="1" dirty="0">
                <a:solidFill>
                  <a:srgbClr val="FFFFFF"/>
                </a:solidFill>
                <a:latin typeface="Arial MT Pro Bold"/>
                <a:ea typeface="Arial MT Pro Bold"/>
                <a:cs typeface="Arial MT Pro Bold"/>
                <a:sym typeface="Arial MT Pro Bold"/>
              </a:rPr>
              <a:t>Reduces variance by averaging multiple trees).</a:t>
            </a:r>
          </a:p>
        </p:txBody>
      </p:sp>
      <p:sp>
        <p:nvSpPr>
          <p:cNvPr id="36" name="TextBox 36"/>
          <p:cNvSpPr txBox="1"/>
          <p:nvPr/>
        </p:nvSpPr>
        <p:spPr>
          <a:xfrm>
            <a:off x="12287285" y="8232310"/>
            <a:ext cx="2454508" cy="1703480"/>
          </a:xfrm>
          <a:prstGeom prst="rect">
            <a:avLst/>
          </a:prstGeom>
        </p:spPr>
        <p:txBody>
          <a:bodyPr lIns="0" tIns="0" rIns="0" bIns="0" rtlCol="0" anchor="t">
            <a:spAutoFit/>
          </a:bodyPr>
          <a:lstStyle/>
          <a:p>
            <a:pPr algn="ctr">
              <a:lnSpc>
                <a:spcPts val="2206"/>
              </a:lnSpc>
            </a:pPr>
            <a:r>
              <a:rPr lang="en-GB" sz="2400" dirty="0">
                <a:solidFill>
                  <a:schemeClr val="bg1"/>
                </a:solidFill>
              </a:rPr>
              <a:t>Builds decision trees one after </a:t>
            </a:r>
            <a:r>
              <a:rPr lang="en-GB" sz="2400" dirty="0">
                <a:solidFill>
                  <a:schemeClr val="bg1"/>
                </a:solidFill>
                <a:latin typeface="Arial MT Pro" panose="020B0604020202020204" charset="0"/>
              </a:rPr>
              <a:t>another</a:t>
            </a:r>
            <a:r>
              <a:rPr lang="en-GB" sz="2400" dirty="0">
                <a:solidFill>
                  <a:schemeClr val="bg1"/>
                </a:solidFill>
              </a:rPr>
              <a:t>, each one fixing the mistakes of the previous one</a:t>
            </a:r>
            <a:r>
              <a:rPr lang="en-GB" sz="2000" dirty="0">
                <a:solidFill>
                  <a:schemeClr val="bg1"/>
                </a:solidFill>
              </a:rPr>
              <a:t>.</a:t>
            </a:r>
            <a:endParaRPr lang="en-US" sz="2000" b="1" dirty="0">
              <a:solidFill>
                <a:schemeClr val="bg1"/>
              </a:solidFill>
              <a:latin typeface="Arial MT Pro Bold"/>
              <a:ea typeface="Arial MT Pro Bold"/>
              <a:cs typeface="Arial MT Pro Bold"/>
              <a:sym typeface="Arial MT Pro Bold"/>
            </a:endParaRPr>
          </a:p>
        </p:txBody>
      </p:sp>
      <p:grpSp>
        <p:nvGrpSpPr>
          <p:cNvPr id="37" name="Group 17">
            <a:extLst>
              <a:ext uri="{FF2B5EF4-FFF2-40B4-BE49-F238E27FC236}">
                <a16:creationId xmlns:a16="http://schemas.microsoft.com/office/drawing/2014/main" id="{6E7A7A05-EDC1-4648-AB38-FB01A2DC02A5}"/>
              </a:ext>
            </a:extLst>
          </p:cNvPr>
          <p:cNvGrpSpPr/>
          <p:nvPr/>
        </p:nvGrpSpPr>
        <p:grpSpPr>
          <a:xfrm>
            <a:off x="3967628" y="6539887"/>
            <a:ext cx="2546867" cy="3444543"/>
            <a:chOff x="0" y="0"/>
            <a:chExt cx="670780" cy="907205"/>
          </a:xfrm>
        </p:grpSpPr>
        <p:sp>
          <p:nvSpPr>
            <p:cNvPr id="38" name="Freeform 18">
              <a:extLst>
                <a:ext uri="{FF2B5EF4-FFF2-40B4-BE49-F238E27FC236}">
                  <a16:creationId xmlns:a16="http://schemas.microsoft.com/office/drawing/2014/main" id="{BC6ACE6C-7559-4F66-8E4C-4F0A47D07265}"/>
                </a:ext>
              </a:extLst>
            </p:cNvPr>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gradFill rotWithShape="1">
              <a:gsLst>
                <a:gs pos="0">
                  <a:srgbClr val="27DDDF">
                    <a:alpha val="0"/>
                  </a:srgbClr>
                </a:gs>
                <a:gs pos="100000">
                  <a:srgbClr val="27DDDF">
                    <a:alpha val="100000"/>
                  </a:srgbClr>
                </a:gs>
              </a:gsLst>
              <a:lin ang="5400000"/>
            </a:gradFill>
          </p:spPr>
        </p:sp>
        <p:sp>
          <p:nvSpPr>
            <p:cNvPr id="39" name="TextBox 19">
              <a:extLst>
                <a:ext uri="{FF2B5EF4-FFF2-40B4-BE49-F238E27FC236}">
                  <a16:creationId xmlns:a16="http://schemas.microsoft.com/office/drawing/2014/main" id="{3E2523AA-6DBF-42D7-A4FB-3446D02CED4F}"/>
                </a:ext>
              </a:extLst>
            </p:cNvPr>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grpSp>
        <p:nvGrpSpPr>
          <p:cNvPr id="40" name="Group 17">
            <a:extLst>
              <a:ext uri="{FF2B5EF4-FFF2-40B4-BE49-F238E27FC236}">
                <a16:creationId xmlns:a16="http://schemas.microsoft.com/office/drawing/2014/main" id="{B5F84F6A-5FB2-4039-81F9-E4E6214BD523}"/>
              </a:ext>
            </a:extLst>
          </p:cNvPr>
          <p:cNvGrpSpPr/>
          <p:nvPr/>
        </p:nvGrpSpPr>
        <p:grpSpPr>
          <a:xfrm>
            <a:off x="8181242" y="6503723"/>
            <a:ext cx="2546867" cy="3444543"/>
            <a:chOff x="0" y="0"/>
            <a:chExt cx="670780" cy="907205"/>
          </a:xfrm>
        </p:grpSpPr>
        <p:sp>
          <p:nvSpPr>
            <p:cNvPr id="41" name="Freeform 18">
              <a:extLst>
                <a:ext uri="{FF2B5EF4-FFF2-40B4-BE49-F238E27FC236}">
                  <a16:creationId xmlns:a16="http://schemas.microsoft.com/office/drawing/2014/main" id="{24072F8E-2D78-4A2B-BEC9-D1FEC4CBF5E4}"/>
                </a:ext>
              </a:extLst>
            </p:cNvPr>
            <p:cNvSpPr/>
            <p:nvPr/>
          </p:nvSpPr>
          <p:spPr>
            <a:xfrm>
              <a:off x="0" y="0"/>
              <a:ext cx="670780" cy="907205"/>
            </a:xfrm>
            <a:custGeom>
              <a:avLst/>
              <a:gdLst/>
              <a:ahLst/>
              <a:cxnLst/>
              <a:rect l="l" t="t" r="r" b="b"/>
              <a:pathLst>
                <a:path w="670780" h="907205">
                  <a:moveTo>
                    <a:pt x="85114" y="0"/>
                  </a:moveTo>
                  <a:lnTo>
                    <a:pt x="585666" y="0"/>
                  </a:lnTo>
                  <a:cubicBezTo>
                    <a:pt x="632673" y="0"/>
                    <a:pt x="670780" y="38107"/>
                    <a:pt x="670780" y="85114"/>
                  </a:cubicBezTo>
                  <a:lnTo>
                    <a:pt x="670780" y="822091"/>
                  </a:lnTo>
                  <a:cubicBezTo>
                    <a:pt x="670780" y="869098"/>
                    <a:pt x="632673" y="907205"/>
                    <a:pt x="585666" y="907205"/>
                  </a:cubicBezTo>
                  <a:lnTo>
                    <a:pt x="85114" y="907205"/>
                  </a:lnTo>
                  <a:cubicBezTo>
                    <a:pt x="38107" y="907205"/>
                    <a:pt x="0" y="869098"/>
                    <a:pt x="0" y="822091"/>
                  </a:cubicBezTo>
                  <a:lnTo>
                    <a:pt x="0" y="85114"/>
                  </a:lnTo>
                  <a:cubicBezTo>
                    <a:pt x="0" y="38107"/>
                    <a:pt x="38107" y="0"/>
                    <a:pt x="85114" y="0"/>
                  </a:cubicBezTo>
                  <a:close/>
                </a:path>
              </a:pathLst>
            </a:custGeom>
            <a:gradFill rotWithShape="1">
              <a:gsLst>
                <a:gs pos="0">
                  <a:srgbClr val="27DDDF">
                    <a:alpha val="0"/>
                  </a:srgbClr>
                </a:gs>
                <a:gs pos="100000">
                  <a:srgbClr val="27DDDF">
                    <a:alpha val="100000"/>
                  </a:srgbClr>
                </a:gs>
              </a:gsLst>
              <a:lin ang="5400000"/>
            </a:gradFill>
          </p:spPr>
        </p:sp>
        <p:sp>
          <p:nvSpPr>
            <p:cNvPr id="42" name="TextBox 19">
              <a:extLst>
                <a:ext uri="{FF2B5EF4-FFF2-40B4-BE49-F238E27FC236}">
                  <a16:creationId xmlns:a16="http://schemas.microsoft.com/office/drawing/2014/main" id="{84B86448-B888-46FE-96BC-B0E4B297D1AC}"/>
                </a:ext>
              </a:extLst>
            </p:cNvPr>
            <p:cNvSpPr txBox="1"/>
            <p:nvPr/>
          </p:nvSpPr>
          <p:spPr>
            <a:xfrm>
              <a:off x="0" y="19050"/>
              <a:ext cx="670780" cy="888155"/>
            </a:xfrm>
            <a:prstGeom prst="rect">
              <a:avLst/>
            </a:prstGeom>
          </p:spPr>
          <p:txBody>
            <a:bodyPr lIns="50800" tIns="50800" rIns="50800" bIns="50800" rtlCol="0" anchor="ctr"/>
            <a:lstStyle/>
            <a:p>
              <a:pPr algn="ctr">
                <a:lnSpc>
                  <a:spcPts val="1387"/>
                </a:lnSpc>
              </a:pPr>
              <a:endParaRPr/>
            </a:p>
          </p:txBody>
        </p:sp>
      </p:grpSp>
      <p:sp>
        <p:nvSpPr>
          <p:cNvPr id="43" name="TextBox 30">
            <a:extLst>
              <a:ext uri="{FF2B5EF4-FFF2-40B4-BE49-F238E27FC236}">
                <a16:creationId xmlns:a16="http://schemas.microsoft.com/office/drawing/2014/main" id="{B034D016-38B4-4B16-90CF-FE3519FE8C84}"/>
              </a:ext>
            </a:extLst>
          </p:cNvPr>
          <p:cNvSpPr txBox="1"/>
          <p:nvPr/>
        </p:nvSpPr>
        <p:spPr>
          <a:xfrm>
            <a:off x="8741085" y="6691045"/>
            <a:ext cx="2226007" cy="703462"/>
          </a:xfrm>
          <a:prstGeom prst="rect">
            <a:avLst/>
          </a:prstGeom>
        </p:spPr>
        <p:txBody>
          <a:bodyPr wrap="square" lIns="0" tIns="0" rIns="0" bIns="0" rtlCol="0" anchor="t">
            <a:spAutoFit/>
          </a:bodyPr>
          <a:lstStyle/>
          <a:p>
            <a:pPr>
              <a:lnSpc>
                <a:spcPts val="2694"/>
              </a:lnSpc>
            </a:pPr>
            <a:r>
              <a:rPr lang="en-US" sz="2800" dirty="0">
                <a:solidFill>
                  <a:schemeClr val="bg1"/>
                </a:solidFill>
              </a:rPr>
              <a:t>Ridge Regression</a:t>
            </a:r>
            <a:endParaRPr lang="en-US" sz="2590" b="1" spc="-108" dirty="0">
              <a:solidFill>
                <a:schemeClr val="bg1"/>
              </a:solidFill>
              <a:latin typeface="Arial MT Pro Bold"/>
              <a:ea typeface="Arial MT Pro Bold"/>
              <a:cs typeface="Arial MT Pro Bold"/>
              <a:sym typeface="Arial MT Pro Bold"/>
            </a:endParaRPr>
          </a:p>
        </p:txBody>
      </p:sp>
      <p:sp>
        <p:nvSpPr>
          <p:cNvPr id="44" name="TextBox 36">
            <a:extLst>
              <a:ext uri="{FF2B5EF4-FFF2-40B4-BE49-F238E27FC236}">
                <a16:creationId xmlns:a16="http://schemas.microsoft.com/office/drawing/2014/main" id="{6FFB4CBD-E783-4281-8BF7-4810FEA68945}"/>
              </a:ext>
            </a:extLst>
          </p:cNvPr>
          <p:cNvSpPr txBox="1"/>
          <p:nvPr/>
        </p:nvSpPr>
        <p:spPr>
          <a:xfrm>
            <a:off x="8227421" y="8385854"/>
            <a:ext cx="2454508" cy="1437638"/>
          </a:xfrm>
          <a:prstGeom prst="rect">
            <a:avLst/>
          </a:prstGeom>
        </p:spPr>
        <p:txBody>
          <a:bodyPr lIns="0" tIns="0" rIns="0" bIns="0" rtlCol="0" anchor="t">
            <a:spAutoFit/>
          </a:bodyPr>
          <a:lstStyle/>
          <a:p>
            <a:pPr algn="ctr">
              <a:lnSpc>
                <a:spcPts val="2206"/>
              </a:lnSpc>
            </a:pPr>
            <a:r>
              <a:rPr lang="en-GB" sz="2800" dirty="0">
                <a:solidFill>
                  <a:schemeClr val="bg1"/>
                </a:solidFill>
              </a:rPr>
              <a:t>Same as linear regression but adds a penalty to prevent overfitting.</a:t>
            </a:r>
            <a:endParaRPr lang="en-US" sz="2800" b="1" dirty="0">
              <a:solidFill>
                <a:schemeClr val="bg1"/>
              </a:solidFill>
              <a:latin typeface="Arial MT Pro Bold"/>
              <a:ea typeface="Arial MT Pro Bold"/>
              <a:cs typeface="Arial MT Pro Bold"/>
              <a:sym typeface="Arial MT Pro Bold"/>
            </a:endParaRPr>
          </a:p>
        </p:txBody>
      </p:sp>
      <p:sp>
        <p:nvSpPr>
          <p:cNvPr id="45" name="TextBox 30">
            <a:extLst>
              <a:ext uri="{FF2B5EF4-FFF2-40B4-BE49-F238E27FC236}">
                <a16:creationId xmlns:a16="http://schemas.microsoft.com/office/drawing/2014/main" id="{0E24B785-63AE-4ED0-B22D-861FCECC4339}"/>
              </a:ext>
            </a:extLst>
          </p:cNvPr>
          <p:cNvSpPr txBox="1"/>
          <p:nvPr/>
        </p:nvSpPr>
        <p:spPr>
          <a:xfrm>
            <a:off x="4494495" y="6704290"/>
            <a:ext cx="2412733" cy="357214"/>
          </a:xfrm>
          <a:prstGeom prst="rect">
            <a:avLst/>
          </a:prstGeom>
        </p:spPr>
        <p:txBody>
          <a:bodyPr wrap="square" lIns="0" tIns="0" rIns="0" bIns="0" rtlCol="0" anchor="t">
            <a:spAutoFit/>
          </a:bodyPr>
          <a:lstStyle/>
          <a:p>
            <a:pPr>
              <a:lnSpc>
                <a:spcPts val="2694"/>
              </a:lnSpc>
            </a:pPr>
            <a:r>
              <a:rPr lang="en-US" sz="2800" dirty="0" err="1">
                <a:solidFill>
                  <a:schemeClr val="bg1"/>
                </a:solidFill>
              </a:rPr>
              <a:t>ElasticNet</a:t>
            </a:r>
            <a:endParaRPr lang="en-US" sz="2590" b="1" spc="-108" dirty="0">
              <a:solidFill>
                <a:schemeClr val="bg1"/>
              </a:solidFill>
              <a:latin typeface="Arial MT Pro Bold"/>
              <a:ea typeface="Arial MT Pro Bold"/>
              <a:cs typeface="Arial MT Pro Bold"/>
              <a:sym typeface="Arial MT Pro Bold"/>
            </a:endParaRPr>
          </a:p>
        </p:txBody>
      </p:sp>
      <p:sp>
        <p:nvSpPr>
          <p:cNvPr id="46" name="TextBox 36">
            <a:extLst>
              <a:ext uri="{FF2B5EF4-FFF2-40B4-BE49-F238E27FC236}">
                <a16:creationId xmlns:a16="http://schemas.microsoft.com/office/drawing/2014/main" id="{FE0B56CA-4EDE-46A2-90E2-EE7536FF1791}"/>
              </a:ext>
            </a:extLst>
          </p:cNvPr>
          <p:cNvSpPr txBox="1"/>
          <p:nvPr/>
        </p:nvSpPr>
        <p:spPr>
          <a:xfrm>
            <a:off x="4023059" y="8134820"/>
            <a:ext cx="2454508" cy="1705852"/>
          </a:xfrm>
          <a:prstGeom prst="rect">
            <a:avLst/>
          </a:prstGeom>
        </p:spPr>
        <p:txBody>
          <a:bodyPr lIns="0" tIns="0" rIns="0" bIns="0" rtlCol="0" anchor="t">
            <a:spAutoFit/>
          </a:bodyPr>
          <a:lstStyle/>
          <a:p>
            <a:pPr algn="ctr">
              <a:lnSpc>
                <a:spcPts val="2206"/>
              </a:lnSpc>
            </a:pPr>
            <a:r>
              <a:rPr lang="en-GB" sz="2400" dirty="0">
                <a:solidFill>
                  <a:schemeClr val="bg1"/>
                </a:solidFill>
              </a:rPr>
              <a:t>Builds decision trees one after </a:t>
            </a:r>
            <a:r>
              <a:rPr lang="en-GB" sz="2400" dirty="0">
                <a:solidFill>
                  <a:schemeClr val="bg1"/>
                </a:solidFill>
                <a:latin typeface="Arial MT Pro" panose="020B0604020202020204" charset="0"/>
              </a:rPr>
              <a:t>another</a:t>
            </a:r>
            <a:r>
              <a:rPr lang="en-GB" sz="2400" dirty="0">
                <a:solidFill>
                  <a:schemeClr val="bg1"/>
                </a:solidFill>
              </a:rPr>
              <a:t>, each one fixing the mistakes of the previous one.</a:t>
            </a:r>
            <a:endParaRPr lang="en-US" sz="2400" b="1" dirty="0">
              <a:solidFill>
                <a:schemeClr val="bg1"/>
              </a:solidFill>
              <a:latin typeface="Arial MT Pro Bold"/>
              <a:ea typeface="Arial MT Pro Bold"/>
              <a:cs typeface="Arial MT Pro Bold"/>
              <a:sym typeface="Arial MT Pro Bold"/>
            </a:endParaRPr>
          </a:p>
        </p:txBody>
      </p:sp>
      <p:sp>
        <p:nvSpPr>
          <p:cNvPr id="47" name="Rectangle 1">
            <a:extLst>
              <a:ext uri="{FF2B5EF4-FFF2-40B4-BE49-F238E27FC236}">
                <a16:creationId xmlns:a16="http://schemas.microsoft.com/office/drawing/2014/main" id="{9725C6F1-3D6A-4A82-AB8E-49F4F2EF86C7}"/>
              </a:ext>
            </a:extLst>
          </p:cNvPr>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Mix of Ridge and Lasso penalties.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Good when you want feature selection and also want to reduce overfitting.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grpSp>
        <p:nvGrpSpPr>
          <p:cNvPr id="2" name="Group 2"/>
          <p:cNvGrpSpPr/>
          <p:nvPr/>
        </p:nvGrpSpPr>
        <p:grpSpPr>
          <a:xfrm>
            <a:off x="2054482" y="4580882"/>
            <a:ext cx="8679644" cy="4327547"/>
            <a:chOff x="0" y="0"/>
            <a:chExt cx="2285997" cy="1139766"/>
          </a:xfrm>
        </p:grpSpPr>
        <p:sp>
          <p:nvSpPr>
            <p:cNvPr id="3" name="Freeform 3"/>
            <p:cNvSpPr/>
            <p:nvPr/>
          </p:nvSpPr>
          <p:spPr>
            <a:xfrm>
              <a:off x="0" y="0"/>
              <a:ext cx="2285997" cy="1139766"/>
            </a:xfrm>
            <a:custGeom>
              <a:avLst/>
              <a:gdLst/>
              <a:ahLst/>
              <a:cxnLst/>
              <a:rect l="l" t="t" r="r" b="b"/>
              <a:pathLst>
                <a:path w="2285997" h="1139766">
                  <a:moveTo>
                    <a:pt x="24975" y="0"/>
                  </a:moveTo>
                  <a:lnTo>
                    <a:pt x="2261022" y="0"/>
                  </a:lnTo>
                  <a:cubicBezTo>
                    <a:pt x="2267646" y="0"/>
                    <a:pt x="2273998" y="2631"/>
                    <a:pt x="2278682" y="7315"/>
                  </a:cubicBezTo>
                  <a:cubicBezTo>
                    <a:pt x="2283366" y="11999"/>
                    <a:pt x="2285997" y="18351"/>
                    <a:pt x="2285997" y="24975"/>
                  </a:cubicBezTo>
                  <a:lnTo>
                    <a:pt x="2285997" y="1114791"/>
                  </a:lnTo>
                  <a:cubicBezTo>
                    <a:pt x="2285997" y="1121414"/>
                    <a:pt x="2283366" y="1127767"/>
                    <a:pt x="2278682" y="1132451"/>
                  </a:cubicBezTo>
                  <a:cubicBezTo>
                    <a:pt x="2273998" y="1137134"/>
                    <a:pt x="2267646" y="1139766"/>
                    <a:pt x="2261022" y="1139766"/>
                  </a:cubicBezTo>
                  <a:lnTo>
                    <a:pt x="24975" y="1139766"/>
                  </a:lnTo>
                  <a:cubicBezTo>
                    <a:pt x="18351" y="1139766"/>
                    <a:pt x="11999" y="1137134"/>
                    <a:pt x="7315" y="1132451"/>
                  </a:cubicBezTo>
                  <a:cubicBezTo>
                    <a:pt x="2631" y="1127767"/>
                    <a:pt x="0" y="1121414"/>
                    <a:pt x="0" y="1114791"/>
                  </a:cubicBezTo>
                  <a:lnTo>
                    <a:pt x="0" y="24975"/>
                  </a:lnTo>
                  <a:cubicBezTo>
                    <a:pt x="0" y="18351"/>
                    <a:pt x="2631" y="11999"/>
                    <a:pt x="7315" y="7315"/>
                  </a:cubicBezTo>
                  <a:cubicBezTo>
                    <a:pt x="11999" y="2631"/>
                    <a:pt x="18351" y="0"/>
                    <a:pt x="24975" y="0"/>
                  </a:cubicBezTo>
                  <a:close/>
                </a:path>
              </a:pathLst>
            </a:custGeom>
            <a:gradFill rotWithShape="1">
              <a:gsLst>
                <a:gs pos="0">
                  <a:srgbClr val="141519">
                    <a:alpha val="0"/>
                  </a:srgbClr>
                </a:gs>
                <a:gs pos="100000">
                  <a:srgbClr val="141519">
                    <a:alpha val="94500"/>
                  </a:srgbClr>
                </a:gs>
              </a:gsLst>
              <a:lin ang="5400000"/>
            </a:gradFill>
          </p:spPr>
        </p:sp>
        <p:sp>
          <p:nvSpPr>
            <p:cNvPr id="4" name="TextBox 4"/>
            <p:cNvSpPr txBox="1"/>
            <p:nvPr/>
          </p:nvSpPr>
          <p:spPr>
            <a:xfrm>
              <a:off x="0" y="19050"/>
              <a:ext cx="2285997" cy="1120716"/>
            </a:xfrm>
            <a:prstGeom prst="rect">
              <a:avLst/>
            </a:prstGeom>
          </p:spPr>
          <p:txBody>
            <a:bodyPr lIns="50800" tIns="50800" rIns="50800" bIns="50800" rtlCol="0" anchor="ctr"/>
            <a:lstStyle/>
            <a:p>
              <a:pPr algn="ctr">
                <a:lnSpc>
                  <a:spcPts val="1387"/>
                </a:lnSpc>
              </a:pPr>
              <a:endParaRPr/>
            </a:p>
          </p:txBody>
        </p:sp>
      </p:grpSp>
      <p:sp>
        <p:nvSpPr>
          <p:cNvPr id="5" name="TextBox 5"/>
          <p:cNvSpPr txBox="1"/>
          <p:nvPr/>
        </p:nvSpPr>
        <p:spPr>
          <a:xfrm>
            <a:off x="800691" y="379880"/>
            <a:ext cx="5036482" cy="894757"/>
          </a:xfrm>
          <a:prstGeom prst="rect">
            <a:avLst/>
          </a:prstGeom>
        </p:spPr>
        <p:txBody>
          <a:bodyPr lIns="0" tIns="0" rIns="0" bIns="0" rtlCol="0" anchor="t">
            <a:spAutoFit/>
          </a:bodyPr>
          <a:lstStyle/>
          <a:p>
            <a:pPr algn="l">
              <a:lnSpc>
                <a:spcPts val="5917"/>
              </a:lnSpc>
            </a:pPr>
            <a:r>
              <a:rPr lang="en-US" sz="5690" b="1" spc="-238">
                <a:solidFill>
                  <a:srgbClr val="FFFFFF"/>
                </a:solidFill>
                <a:latin typeface="Arial MT Pro Bold"/>
                <a:ea typeface="Arial MT Pro Bold"/>
                <a:cs typeface="Arial MT Pro Bold"/>
                <a:sym typeface="Arial MT Pro Bold"/>
              </a:rPr>
              <a:t>Evaluation</a:t>
            </a:r>
          </a:p>
        </p:txBody>
      </p:sp>
      <p:sp>
        <p:nvSpPr>
          <p:cNvPr id="6" name="TextBox 6"/>
          <p:cNvSpPr txBox="1"/>
          <p:nvPr/>
        </p:nvSpPr>
        <p:spPr>
          <a:xfrm>
            <a:off x="498217" y="1609919"/>
            <a:ext cx="8350145" cy="587451"/>
          </a:xfrm>
          <a:prstGeom prst="rect">
            <a:avLst/>
          </a:prstGeom>
        </p:spPr>
        <p:txBody>
          <a:bodyPr lIns="0" tIns="0" rIns="0" bIns="0" rtlCol="0" anchor="t">
            <a:spAutoFit/>
          </a:bodyPr>
          <a:lstStyle/>
          <a:p>
            <a:pPr algn="ctr">
              <a:lnSpc>
                <a:spcPts val="4331"/>
              </a:lnSpc>
              <a:spcBef>
                <a:spcPct val="0"/>
              </a:spcBef>
            </a:pPr>
            <a:r>
              <a:rPr lang="en-US" sz="3094">
                <a:solidFill>
                  <a:srgbClr val="FFFFFF"/>
                </a:solidFill>
                <a:latin typeface="Arial MT Pro"/>
                <a:ea typeface="Arial MT Pro"/>
                <a:cs typeface="Arial MT Pro"/>
                <a:sym typeface="Arial MT Pro"/>
              </a:rPr>
              <a:t>MAE, MSE. RMAE, R2, ACCURACY</a:t>
            </a:r>
          </a:p>
        </p:txBody>
      </p:sp>
      <p:sp>
        <p:nvSpPr>
          <p:cNvPr id="11" name="Rectangle 10">
            <a:extLst>
              <a:ext uri="{FF2B5EF4-FFF2-40B4-BE49-F238E27FC236}">
                <a16:creationId xmlns:a16="http://schemas.microsoft.com/office/drawing/2014/main" id="{F02BBD60-7443-4353-9788-DD127339F273}"/>
              </a:ext>
            </a:extLst>
          </p:cNvPr>
          <p:cNvSpPr/>
          <p:nvPr/>
        </p:nvSpPr>
        <p:spPr>
          <a:xfrm>
            <a:off x="-3802127" y="2497865"/>
            <a:ext cx="19278600" cy="7278220"/>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grpSp>
        <p:nvGrpSpPr>
          <p:cNvPr id="2" name="Group 2"/>
          <p:cNvGrpSpPr/>
          <p:nvPr/>
        </p:nvGrpSpPr>
        <p:grpSpPr>
          <a:xfrm>
            <a:off x="143285" y="206103"/>
            <a:ext cx="10409926" cy="2638134"/>
            <a:chOff x="0" y="0"/>
            <a:chExt cx="2741709" cy="694817"/>
          </a:xfrm>
        </p:grpSpPr>
        <p:sp>
          <p:nvSpPr>
            <p:cNvPr id="3" name="Freeform 3"/>
            <p:cNvSpPr/>
            <p:nvPr/>
          </p:nvSpPr>
          <p:spPr>
            <a:xfrm>
              <a:off x="0" y="0"/>
              <a:ext cx="2741709" cy="694817"/>
            </a:xfrm>
            <a:custGeom>
              <a:avLst/>
              <a:gdLst/>
              <a:ahLst/>
              <a:cxnLst/>
              <a:rect l="l" t="t" r="r" b="b"/>
              <a:pathLst>
                <a:path w="2741709" h="694817">
                  <a:moveTo>
                    <a:pt x="26030" y="0"/>
                  </a:moveTo>
                  <a:lnTo>
                    <a:pt x="2715679" y="0"/>
                  </a:lnTo>
                  <a:cubicBezTo>
                    <a:pt x="2722583" y="0"/>
                    <a:pt x="2729204" y="2742"/>
                    <a:pt x="2734085" y="7624"/>
                  </a:cubicBezTo>
                  <a:cubicBezTo>
                    <a:pt x="2738967" y="12505"/>
                    <a:pt x="2741709" y="19126"/>
                    <a:pt x="2741709" y="26030"/>
                  </a:cubicBezTo>
                  <a:lnTo>
                    <a:pt x="2741709" y="668787"/>
                  </a:lnTo>
                  <a:cubicBezTo>
                    <a:pt x="2741709" y="683163"/>
                    <a:pt x="2730055" y="694817"/>
                    <a:pt x="2715679" y="694817"/>
                  </a:cubicBezTo>
                  <a:lnTo>
                    <a:pt x="26030" y="694817"/>
                  </a:lnTo>
                  <a:cubicBezTo>
                    <a:pt x="19126" y="694817"/>
                    <a:pt x="12505" y="692075"/>
                    <a:pt x="7624" y="687193"/>
                  </a:cubicBezTo>
                  <a:cubicBezTo>
                    <a:pt x="2742" y="682312"/>
                    <a:pt x="0" y="675691"/>
                    <a:pt x="0" y="668787"/>
                  </a:cubicBezTo>
                  <a:lnTo>
                    <a:pt x="0" y="26030"/>
                  </a:lnTo>
                  <a:cubicBezTo>
                    <a:pt x="0" y="11654"/>
                    <a:pt x="11654" y="0"/>
                    <a:pt x="26030" y="0"/>
                  </a:cubicBezTo>
                  <a:close/>
                </a:path>
              </a:pathLst>
            </a:custGeom>
            <a:gradFill rotWithShape="1">
              <a:gsLst>
                <a:gs pos="0">
                  <a:srgbClr val="0C4A5B">
                    <a:alpha val="100000"/>
                  </a:srgbClr>
                </a:gs>
                <a:gs pos="100000">
                  <a:srgbClr val="27DDDF">
                    <a:alpha val="100000"/>
                  </a:srgbClr>
                </a:gs>
              </a:gsLst>
              <a:lin ang="2700000"/>
            </a:gradFill>
          </p:spPr>
        </p:sp>
        <p:sp>
          <p:nvSpPr>
            <p:cNvPr id="4" name="TextBox 4"/>
            <p:cNvSpPr txBox="1"/>
            <p:nvPr/>
          </p:nvSpPr>
          <p:spPr>
            <a:xfrm>
              <a:off x="0" y="19050"/>
              <a:ext cx="2741709" cy="675767"/>
            </a:xfrm>
            <a:prstGeom prst="rect">
              <a:avLst/>
            </a:prstGeom>
          </p:spPr>
          <p:txBody>
            <a:bodyPr lIns="50800" tIns="50800" rIns="50800" bIns="50800" rtlCol="0" anchor="ctr"/>
            <a:lstStyle/>
            <a:p>
              <a:pPr algn="l">
                <a:lnSpc>
                  <a:spcPts val="1387"/>
                </a:lnSpc>
              </a:pPr>
              <a:endParaRPr/>
            </a:p>
          </p:txBody>
        </p:sp>
      </p:grpSp>
      <p:grpSp>
        <p:nvGrpSpPr>
          <p:cNvPr id="5" name="Group 5"/>
          <p:cNvGrpSpPr/>
          <p:nvPr/>
        </p:nvGrpSpPr>
        <p:grpSpPr>
          <a:xfrm>
            <a:off x="11234526" y="350096"/>
            <a:ext cx="6560582" cy="3657600"/>
            <a:chOff x="0" y="0"/>
            <a:chExt cx="1727890" cy="963319"/>
          </a:xfrm>
        </p:grpSpPr>
        <p:sp>
          <p:nvSpPr>
            <p:cNvPr id="6" name="Freeform 6"/>
            <p:cNvSpPr/>
            <p:nvPr/>
          </p:nvSpPr>
          <p:spPr>
            <a:xfrm>
              <a:off x="0" y="0"/>
              <a:ext cx="1727890" cy="963319"/>
            </a:xfrm>
            <a:custGeom>
              <a:avLst/>
              <a:gdLst/>
              <a:ahLst/>
              <a:cxnLst/>
              <a:rect l="l" t="t" r="r" b="b"/>
              <a:pathLst>
                <a:path w="1727890" h="963319">
                  <a:moveTo>
                    <a:pt x="41302" y="0"/>
                  </a:moveTo>
                  <a:lnTo>
                    <a:pt x="1686588" y="0"/>
                  </a:lnTo>
                  <a:cubicBezTo>
                    <a:pt x="1697542" y="0"/>
                    <a:pt x="1708047" y="4351"/>
                    <a:pt x="1715793" y="12097"/>
                  </a:cubicBezTo>
                  <a:cubicBezTo>
                    <a:pt x="1723539" y="19843"/>
                    <a:pt x="1727890" y="30348"/>
                    <a:pt x="1727890" y="41302"/>
                  </a:cubicBezTo>
                  <a:lnTo>
                    <a:pt x="1727890" y="922016"/>
                  </a:lnTo>
                  <a:cubicBezTo>
                    <a:pt x="1727890" y="944827"/>
                    <a:pt x="1709398" y="963319"/>
                    <a:pt x="1686588" y="963319"/>
                  </a:cubicBezTo>
                  <a:lnTo>
                    <a:pt x="41302" y="963319"/>
                  </a:lnTo>
                  <a:cubicBezTo>
                    <a:pt x="18492" y="963319"/>
                    <a:pt x="0" y="944827"/>
                    <a:pt x="0" y="922016"/>
                  </a:cubicBezTo>
                  <a:lnTo>
                    <a:pt x="0" y="41302"/>
                  </a:lnTo>
                  <a:cubicBezTo>
                    <a:pt x="0" y="18492"/>
                    <a:pt x="18492" y="0"/>
                    <a:pt x="41302" y="0"/>
                  </a:cubicBezTo>
                  <a:close/>
                </a:path>
              </a:pathLst>
            </a:custGeom>
            <a:solidFill>
              <a:srgbClr val="202127"/>
            </a:solidFill>
          </p:spPr>
        </p:sp>
        <p:sp>
          <p:nvSpPr>
            <p:cNvPr id="7" name="TextBox 7"/>
            <p:cNvSpPr txBox="1"/>
            <p:nvPr/>
          </p:nvSpPr>
          <p:spPr>
            <a:xfrm>
              <a:off x="0" y="19050"/>
              <a:ext cx="1727890" cy="944269"/>
            </a:xfrm>
            <a:prstGeom prst="rect">
              <a:avLst/>
            </a:prstGeom>
          </p:spPr>
          <p:txBody>
            <a:bodyPr lIns="50800" tIns="50800" rIns="50800" bIns="50800" rtlCol="0" anchor="ctr"/>
            <a:lstStyle/>
            <a:p>
              <a:pPr algn="l">
                <a:lnSpc>
                  <a:spcPts val="1387"/>
                </a:lnSpc>
              </a:pPr>
              <a:endParaRPr/>
            </a:p>
          </p:txBody>
        </p:sp>
      </p:grpSp>
      <p:sp>
        <p:nvSpPr>
          <p:cNvPr id="8" name="TextBox 8"/>
          <p:cNvSpPr txBox="1"/>
          <p:nvPr/>
        </p:nvSpPr>
        <p:spPr>
          <a:xfrm>
            <a:off x="1121151" y="768440"/>
            <a:ext cx="8454192" cy="756730"/>
          </a:xfrm>
          <a:prstGeom prst="rect">
            <a:avLst/>
          </a:prstGeom>
        </p:spPr>
        <p:txBody>
          <a:bodyPr lIns="0" tIns="0" rIns="0" bIns="0" rtlCol="0" anchor="t">
            <a:spAutoFit/>
          </a:bodyPr>
          <a:lstStyle/>
          <a:p>
            <a:pPr algn="l">
              <a:lnSpc>
                <a:spcPts val="5092"/>
              </a:lnSpc>
            </a:pPr>
            <a:r>
              <a:rPr lang="en-US" sz="4896" b="1" spc="-205">
                <a:solidFill>
                  <a:srgbClr val="FFFFFF"/>
                </a:solidFill>
                <a:latin typeface="Arial MT Pro Bold"/>
                <a:ea typeface="Arial MT Pro Bold"/>
                <a:cs typeface="Arial MT Pro Bold"/>
                <a:sym typeface="Arial MT Pro Bold"/>
              </a:rPr>
              <a:t>Deployment</a:t>
            </a:r>
          </a:p>
        </p:txBody>
      </p:sp>
      <p:sp>
        <p:nvSpPr>
          <p:cNvPr id="9" name="TextBox 9"/>
          <p:cNvSpPr txBox="1"/>
          <p:nvPr/>
        </p:nvSpPr>
        <p:spPr>
          <a:xfrm>
            <a:off x="11320256" y="803516"/>
            <a:ext cx="1932485" cy="431318"/>
          </a:xfrm>
          <a:prstGeom prst="rect">
            <a:avLst/>
          </a:prstGeom>
        </p:spPr>
        <p:txBody>
          <a:bodyPr lIns="0" tIns="0" rIns="0" bIns="0" rtlCol="0" anchor="t">
            <a:spAutoFit/>
          </a:bodyPr>
          <a:lstStyle/>
          <a:p>
            <a:pPr algn="l">
              <a:lnSpc>
                <a:spcPts val="2816"/>
              </a:lnSpc>
            </a:pPr>
            <a:r>
              <a:rPr lang="en-US" sz="2708" b="1" spc="-113" dirty="0">
                <a:solidFill>
                  <a:srgbClr val="FFFFFF"/>
                </a:solidFill>
                <a:latin typeface="Arial MT Pro Bold"/>
                <a:ea typeface="Arial MT Pro Bold"/>
                <a:cs typeface="Arial MT Pro Bold"/>
                <a:sym typeface="Arial MT Pro Bold"/>
              </a:rPr>
              <a:t>Streamlit</a:t>
            </a:r>
          </a:p>
        </p:txBody>
      </p:sp>
      <p:sp>
        <p:nvSpPr>
          <p:cNvPr id="10" name="TextBox 10"/>
          <p:cNvSpPr txBox="1"/>
          <p:nvPr/>
        </p:nvSpPr>
        <p:spPr>
          <a:xfrm>
            <a:off x="11053889" y="1669126"/>
            <a:ext cx="6741219" cy="946577"/>
          </a:xfrm>
          <a:prstGeom prst="rect">
            <a:avLst/>
          </a:prstGeom>
        </p:spPr>
        <p:txBody>
          <a:bodyPr lIns="0" tIns="0" rIns="0" bIns="0" rtlCol="0" anchor="t">
            <a:spAutoFit/>
          </a:bodyPr>
          <a:lstStyle/>
          <a:p>
            <a:pPr algn="l">
              <a:lnSpc>
                <a:spcPts val="2426"/>
              </a:lnSpc>
              <a:spcBef>
                <a:spcPct val="0"/>
              </a:spcBef>
            </a:pPr>
            <a:r>
              <a:rPr lang="en-US" sz="1733" b="1">
                <a:solidFill>
                  <a:srgbClr val="FFFFFF"/>
                </a:solidFill>
                <a:latin typeface="Arial MT Pro Bold"/>
                <a:ea typeface="Arial MT Pro Bold"/>
                <a:cs typeface="Arial MT Pro Bold"/>
                <a:sym typeface="Arial MT Pro Bold"/>
              </a:rPr>
              <a:t>Python framework that lets you turn your machine-learning code into a real, interactive web app — with almost zero web-development skills.</a:t>
            </a:r>
          </a:p>
        </p:txBody>
      </p:sp>
      <p:sp>
        <p:nvSpPr>
          <p:cNvPr id="11" name="Rectangle 10">
            <a:extLst>
              <a:ext uri="{FF2B5EF4-FFF2-40B4-BE49-F238E27FC236}">
                <a16:creationId xmlns:a16="http://schemas.microsoft.com/office/drawing/2014/main" id="{FE6AE6F4-815C-4B4C-A0CD-61C5B02B0E5D}"/>
              </a:ext>
            </a:extLst>
          </p:cNvPr>
          <p:cNvSpPr/>
          <p:nvPr/>
        </p:nvSpPr>
        <p:spPr>
          <a:xfrm>
            <a:off x="609600" y="3086100"/>
            <a:ext cx="17185508" cy="6778474"/>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519"/>
        </a:solidFill>
        <a:effectLst/>
      </p:bgPr>
    </p:bg>
    <p:spTree>
      <p:nvGrpSpPr>
        <p:cNvPr id="1" name=""/>
        <p:cNvGrpSpPr/>
        <p:nvPr/>
      </p:nvGrpSpPr>
      <p:grpSpPr>
        <a:xfrm>
          <a:off x="0" y="0"/>
          <a:ext cx="0" cy="0"/>
          <a:chOff x="0" y="0"/>
          <a:chExt cx="0" cy="0"/>
        </a:xfrm>
      </p:grpSpPr>
      <p:grpSp>
        <p:nvGrpSpPr>
          <p:cNvPr id="2" name="Group 2"/>
          <p:cNvGrpSpPr/>
          <p:nvPr/>
        </p:nvGrpSpPr>
        <p:grpSpPr>
          <a:xfrm>
            <a:off x="2105606" y="3390900"/>
            <a:ext cx="14048794" cy="3505199"/>
            <a:chOff x="0" y="0"/>
            <a:chExt cx="2685051" cy="419100"/>
          </a:xfrm>
        </p:grpSpPr>
        <p:sp>
          <p:nvSpPr>
            <p:cNvPr id="3" name="Freeform 3"/>
            <p:cNvSpPr/>
            <p:nvPr/>
          </p:nvSpPr>
          <p:spPr>
            <a:xfrm>
              <a:off x="0" y="0"/>
              <a:ext cx="2685051" cy="419100"/>
            </a:xfrm>
            <a:custGeom>
              <a:avLst/>
              <a:gdLst/>
              <a:ahLst/>
              <a:cxnLst/>
              <a:rect l="l" t="t" r="r" b="b"/>
              <a:pathLst>
                <a:path w="2685051" h="419100">
                  <a:moveTo>
                    <a:pt x="11588" y="0"/>
                  </a:moveTo>
                  <a:lnTo>
                    <a:pt x="2673464" y="0"/>
                  </a:lnTo>
                  <a:cubicBezTo>
                    <a:pt x="2676537" y="0"/>
                    <a:pt x="2679485" y="1221"/>
                    <a:pt x="2681657" y="3394"/>
                  </a:cubicBezTo>
                  <a:cubicBezTo>
                    <a:pt x="2683831" y="5567"/>
                    <a:pt x="2685051" y="8514"/>
                    <a:pt x="2685051" y="11588"/>
                  </a:cubicBezTo>
                  <a:lnTo>
                    <a:pt x="2685051" y="407512"/>
                  </a:lnTo>
                  <a:cubicBezTo>
                    <a:pt x="2685051" y="410586"/>
                    <a:pt x="2683831" y="413533"/>
                    <a:pt x="2681657" y="415706"/>
                  </a:cubicBezTo>
                  <a:cubicBezTo>
                    <a:pt x="2679485" y="417879"/>
                    <a:pt x="2676537" y="419100"/>
                    <a:pt x="2673464" y="419100"/>
                  </a:cubicBezTo>
                  <a:lnTo>
                    <a:pt x="11588" y="419100"/>
                  </a:lnTo>
                  <a:cubicBezTo>
                    <a:pt x="8514" y="419100"/>
                    <a:pt x="5567" y="417879"/>
                    <a:pt x="3394" y="415706"/>
                  </a:cubicBezTo>
                  <a:cubicBezTo>
                    <a:pt x="1221" y="413533"/>
                    <a:pt x="0" y="410586"/>
                    <a:pt x="0" y="407512"/>
                  </a:cubicBezTo>
                  <a:lnTo>
                    <a:pt x="0" y="11588"/>
                  </a:lnTo>
                  <a:cubicBezTo>
                    <a:pt x="0" y="8514"/>
                    <a:pt x="1221" y="5567"/>
                    <a:pt x="3394" y="3394"/>
                  </a:cubicBezTo>
                  <a:cubicBezTo>
                    <a:pt x="5567" y="1221"/>
                    <a:pt x="8514" y="0"/>
                    <a:pt x="11588" y="0"/>
                  </a:cubicBezTo>
                  <a:close/>
                </a:path>
              </a:pathLst>
            </a:custGeom>
            <a:gradFill rotWithShape="1">
              <a:gsLst>
                <a:gs pos="0">
                  <a:srgbClr val="27DDDF">
                    <a:alpha val="0"/>
                  </a:srgbClr>
                </a:gs>
                <a:gs pos="100000">
                  <a:srgbClr val="27DDDF">
                    <a:alpha val="100000"/>
                  </a:srgbClr>
                </a:gs>
              </a:gsLst>
              <a:lin ang="5400000"/>
            </a:gradFill>
          </p:spPr>
        </p:sp>
        <p:sp>
          <p:nvSpPr>
            <p:cNvPr id="4" name="TextBox 4"/>
            <p:cNvSpPr txBox="1"/>
            <p:nvPr/>
          </p:nvSpPr>
          <p:spPr>
            <a:xfrm>
              <a:off x="0" y="19050"/>
              <a:ext cx="2685051" cy="400050"/>
            </a:xfrm>
            <a:prstGeom prst="rect">
              <a:avLst/>
            </a:prstGeom>
          </p:spPr>
          <p:txBody>
            <a:bodyPr lIns="50800" tIns="50800" rIns="50800" bIns="50800" rtlCol="0" anchor="ctr"/>
            <a:lstStyle/>
            <a:p>
              <a:pPr algn="ctr">
                <a:lnSpc>
                  <a:spcPts val="1387"/>
                </a:lnSpc>
              </a:pPr>
              <a:endParaRPr/>
            </a:p>
          </p:txBody>
        </p:sp>
      </p:grpSp>
      <p:sp>
        <p:nvSpPr>
          <p:cNvPr id="5" name="Freeform 5"/>
          <p:cNvSpPr/>
          <p:nvPr/>
        </p:nvSpPr>
        <p:spPr>
          <a:xfrm>
            <a:off x="-5112338" y="-7228893"/>
            <a:ext cx="11404113" cy="11487660"/>
          </a:xfrm>
          <a:custGeom>
            <a:avLst/>
            <a:gdLst/>
            <a:ahLst/>
            <a:cxnLst/>
            <a:rect l="l" t="t" r="r" b="b"/>
            <a:pathLst>
              <a:path w="11404113" h="11487660">
                <a:moveTo>
                  <a:pt x="0" y="0"/>
                </a:moveTo>
                <a:lnTo>
                  <a:pt x="11404113" y="0"/>
                </a:lnTo>
                <a:lnTo>
                  <a:pt x="11404113" y="11487660"/>
                </a:lnTo>
                <a:lnTo>
                  <a:pt x="0" y="1148766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p:nvPr/>
        </p:nvGrpSpPr>
        <p:grpSpPr>
          <a:xfrm rot="-851681">
            <a:off x="808966" y="7541919"/>
            <a:ext cx="21825170" cy="18180272"/>
            <a:chOff x="0" y="0"/>
            <a:chExt cx="5748193" cy="4788220"/>
          </a:xfrm>
        </p:grpSpPr>
        <p:sp>
          <p:nvSpPr>
            <p:cNvPr id="10" name="Freeform 10"/>
            <p:cNvSpPr/>
            <p:nvPr/>
          </p:nvSpPr>
          <p:spPr>
            <a:xfrm>
              <a:off x="0" y="0"/>
              <a:ext cx="5748193" cy="4788220"/>
            </a:xfrm>
            <a:custGeom>
              <a:avLst/>
              <a:gdLst/>
              <a:ahLst/>
              <a:cxnLst/>
              <a:rect l="l" t="t" r="r" b="b"/>
              <a:pathLst>
                <a:path w="5748193" h="4788220">
                  <a:moveTo>
                    <a:pt x="0" y="0"/>
                  </a:moveTo>
                  <a:lnTo>
                    <a:pt x="5748193" y="0"/>
                  </a:lnTo>
                  <a:lnTo>
                    <a:pt x="5748193" y="4788220"/>
                  </a:lnTo>
                  <a:lnTo>
                    <a:pt x="0" y="4788220"/>
                  </a:lnTo>
                  <a:close/>
                </a:path>
              </a:pathLst>
            </a:custGeom>
            <a:gradFill rotWithShape="1">
              <a:gsLst>
                <a:gs pos="0">
                  <a:srgbClr val="27DDDF">
                    <a:alpha val="0"/>
                  </a:srgbClr>
                </a:gs>
                <a:gs pos="100000">
                  <a:srgbClr val="27DDDF">
                    <a:alpha val="100000"/>
                  </a:srgbClr>
                </a:gs>
              </a:gsLst>
              <a:lin ang="5400000"/>
            </a:gradFill>
          </p:spPr>
        </p:sp>
        <p:sp>
          <p:nvSpPr>
            <p:cNvPr id="11" name="TextBox 11"/>
            <p:cNvSpPr txBox="1"/>
            <p:nvPr/>
          </p:nvSpPr>
          <p:spPr>
            <a:xfrm>
              <a:off x="0" y="19050"/>
              <a:ext cx="5748193" cy="4769170"/>
            </a:xfrm>
            <a:prstGeom prst="rect">
              <a:avLst/>
            </a:prstGeom>
          </p:spPr>
          <p:txBody>
            <a:bodyPr lIns="50800" tIns="50800" rIns="50800" bIns="50800" rtlCol="0" anchor="ctr"/>
            <a:lstStyle/>
            <a:p>
              <a:pPr algn="ctr">
                <a:lnSpc>
                  <a:spcPts val="1387"/>
                </a:lnSpc>
              </a:pPr>
              <a:endParaRPr/>
            </a:p>
          </p:txBody>
        </p:sp>
      </p:grpSp>
      <p:sp>
        <p:nvSpPr>
          <p:cNvPr id="12" name="TextBox 12"/>
          <p:cNvSpPr txBox="1"/>
          <p:nvPr/>
        </p:nvSpPr>
        <p:spPr>
          <a:xfrm>
            <a:off x="2538651" y="4020402"/>
            <a:ext cx="12199624" cy="3426644"/>
          </a:xfrm>
          <a:prstGeom prst="rect">
            <a:avLst/>
          </a:prstGeom>
        </p:spPr>
        <p:txBody>
          <a:bodyPr lIns="0" tIns="0" rIns="0" bIns="0" rtlCol="0" anchor="t">
            <a:spAutoFit/>
          </a:bodyPr>
          <a:lstStyle/>
          <a:p>
            <a:pPr algn="ctr">
              <a:lnSpc>
                <a:spcPts val="2956"/>
              </a:lnSpc>
            </a:pPr>
            <a:r>
              <a:rPr lang="en-US" sz="2400" b="1" dirty="0">
                <a:solidFill>
                  <a:srgbClr val="FFFFFF"/>
                </a:solidFill>
                <a:latin typeface="Arial MT Pro Bold"/>
                <a:ea typeface="Arial MT Pro Bold"/>
                <a:cs typeface="Arial MT Pro Bold"/>
                <a:sym typeface="Arial MT Pro Bold"/>
              </a:rPr>
              <a:t>This project successfully demonstrated the end-to-end application of the CRISP-DM methodology. We began with the business challenge of subjective car pricing and delivered a highly a</a:t>
            </a:r>
            <a:r>
              <a:rPr lang="en-US" sz="2400" dirty="0">
                <a:solidFill>
                  <a:srgbClr val="FFFFFF"/>
                </a:solidFill>
                <a:latin typeface="Arial MT Pro"/>
                <a:ea typeface="Arial MT Pro"/>
                <a:cs typeface="Arial MT Pro"/>
                <a:sym typeface="Arial MT Pro"/>
              </a:rPr>
              <a:t>ccurate, deployed solution powered by the Random Forest Regressor.</a:t>
            </a:r>
          </a:p>
          <a:p>
            <a:pPr algn="ctr">
              <a:lnSpc>
                <a:spcPts val="2956"/>
              </a:lnSpc>
            </a:pPr>
            <a:r>
              <a:rPr lang="en-US" sz="2400" b="1" dirty="0">
                <a:solidFill>
                  <a:srgbClr val="FFFFFF"/>
                </a:solidFill>
                <a:latin typeface="Arial MT Pro Bold"/>
                <a:ea typeface="Arial MT Pro Bold"/>
                <a:cs typeface="Arial MT Pro Bold"/>
                <a:sym typeface="Arial MT Pro Bold"/>
              </a:rPr>
              <a:t>we will use real-time user feedback from the Streamlit app to refine our data, incorporate new features, and ensure our car price predictions remain accurate and best-in-class."</a:t>
            </a:r>
          </a:p>
          <a:p>
            <a:pPr algn="ctr">
              <a:lnSpc>
                <a:spcPts val="2956"/>
              </a:lnSpc>
            </a:pPr>
            <a:endParaRPr lang="en-US" sz="1718" b="1" dirty="0">
              <a:solidFill>
                <a:srgbClr val="FFFFFF"/>
              </a:solidFill>
              <a:latin typeface="Arial MT Pro Bold"/>
              <a:ea typeface="Arial MT Pro Bold"/>
              <a:cs typeface="Arial MT Pro Bold"/>
              <a:sym typeface="Arial MT Pro Bold"/>
            </a:endParaRPr>
          </a:p>
          <a:p>
            <a:pPr algn="ctr">
              <a:lnSpc>
                <a:spcPts val="2956"/>
              </a:lnSpc>
            </a:pPr>
            <a:endParaRPr lang="en-US" sz="1718" b="1" dirty="0">
              <a:solidFill>
                <a:srgbClr val="FFFFFF"/>
              </a:solidFill>
              <a:latin typeface="Arial MT Pro Bold"/>
              <a:ea typeface="Arial MT Pro Bold"/>
              <a:cs typeface="Arial MT Pro Bold"/>
              <a:sym typeface="Arial MT Pro Bold"/>
            </a:endParaRPr>
          </a:p>
        </p:txBody>
      </p:sp>
      <p:sp>
        <p:nvSpPr>
          <p:cNvPr id="13" name="TextBox 13"/>
          <p:cNvSpPr txBox="1"/>
          <p:nvPr/>
        </p:nvSpPr>
        <p:spPr>
          <a:xfrm>
            <a:off x="4364800" y="2224750"/>
            <a:ext cx="9558399" cy="1505800"/>
          </a:xfrm>
          <a:prstGeom prst="rect">
            <a:avLst/>
          </a:prstGeom>
        </p:spPr>
        <p:txBody>
          <a:bodyPr lIns="0" tIns="0" rIns="0" bIns="0" rtlCol="0" anchor="t">
            <a:spAutoFit/>
          </a:bodyPr>
          <a:lstStyle/>
          <a:p>
            <a:pPr algn="ctr">
              <a:lnSpc>
                <a:spcPts val="10048"/>
              </a:lnSpc>
            </a:pPr>
            <a:r>
              <a:rPr lang="en-US" sz="9662" b="1" spc="-405">
                <a:solidFill>
                  <a:srgbClr val="FFFFFF"/>
                </a:solidFill>
                <a:latin typeface="Arial MT Pro Bold"/>
                <a:ea typeface="Arial MT Pro Bold"/>
                <a:cs typeface="Arial MT Pro Bold"/>
                <a:sym typeface="Arial MT Pro Bold"/>
              </a:rPr>
              <a:t>conclusion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229</TotalTime>
  <Words>1330</Words>
  <Application>Microsoft Office PowerPoint</Application>
  <PresentationFormat>Custom</PresentationFormat>
  <Paragraphs>143</Paragraphs>
  <Slides>10</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Canva Sans Bold</vt:lpstr>
      <vt:lpstr>Arial</vt:lpstr>
      <vt:lpstr>Arial MT Pro</vt:lpstr>
      <vt:lpstr>Arial MT Pro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price Prediction System</dc:title>
  <cp:lastModifiedBy>HP</cp:lastModifiedBy>
  <cp:revision>4</cp:revision>
  <dcterms:created xsi:type="dcterms:W3CDTF">2006-08-16T00:00:00Z</dcterms:created>
  <dcterms:modified xsi:type="dcterms:W3CDTF">2025-12-01T05:26:28Z</dcterms:modified>
  <dc:identifier>DAG6EpIGiow</dc:identifier>
</cp:coreProperties>
</file>

<file path=docProps/thumbnail.jpeg>
</file>